
<file path=[Content_Types].xml><?xml version="1.0" encoding="utf-8"?>
<Types xmlns="http://schemas.openxmlformats.org/package/2006/content-types">
  <Default ContentType="application/vnd.openxmlformats-officedocument.oleObject" Extension="bin"/>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vnd.openxmlformats-officedocument.spreadsheetml.sheet" Extension="xlsx"/>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theme+xml" PartName="/ppt/theme/theme2.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theme+xml" PartName="/ppt/theme/theme3.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theme+xml" PartName="/ppt/theme/theme4.xml"/>
  <Override ContentType="application/vnd.openxmlformats-officedocument.theme+xml" PartName="/ppt/theme/theme5.xml"/>
  <Override ContentType="application/vnd.openxmlformats-officedocument.presentationml.notesSlide+xml" PartName="/ppt/notesSlides/notesSlide1.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drawingml.chartshapes+xml" PartName="/ppt/drawings/drawing1.xml"/>
  <Override ContentType="application/vnd.openxmlformats-officedocument.presentationml.notesSlide+xml" PartName="/ppt/notesSlides/notesSlide2.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8" r:id="rId2"/>
    <p:sldMasterId id="2147483688" r:id="rId3"/>
    <p:sldMasterId id="2147483698" r:id="rId4"/>
  </p:sldMasterIdLst>
  <p:notesMasterIdLst>
    <p:notesMasterId r:id="rId42"/>
  </p:notesMasterIdLst>
  <p:sldIdLst>
    <p:sldId id="797" r:id="rId5"/>
    <p:sldId id="799" r:id="rId6"/>
    <p:sldId id="800" r:id="rId7"/>
    <p:sldId id="756" r:id="rId8"/>
    <p:sldId id="775" r:id="rId9"/>
    <p:sldId id="787" r:id="rId10"/>
    <p:sldId id="776" r:id="rId11"/>
    <p:sldId id="778" r:id="rId12"/>
    <p:sldId id="779" r:id="rId13"/>
    <p:sldId id="783" r:id="rId14"/>
    <p:sldId id="782" r:id="rId15"/>
    <p:sldId id="781" r:id="rId16"/>
    <p:sldId id="780" r:id="rId17"/>
    <p:sldId id="784" r:id="rId18"/>
    <p:sldId id="785" r:id="rId19"/>
    <p:sldId id="2373" r:id="rId20"/>
    <p:sldId id="704" r:id="rId21"/>
    <p:sldId id="788" r:id="rId22"/>
    <p:sldId id="2374" r:id="rId23"/>
    <p:sldId id="793" r:id="rId24"/>
    <p:sldId id="258" r:id="rId25"/>
    <p:sldId id="2375" r:id="rId26"/>
    <p:sldId id="790" r:id="rId27"/>
    <p:sldId id="791" r:id="rId28"/>
    <p:sldId id="792" r:id="rId29"/>
    <p:sldId id="789" r:id="rId30"/>
    <p:sldId id="795" r:id="rId31"/>
    <p:sldId id="796" r:id="rId32"/>
    <p:sldId id="2370" r:id="rId33"/>
    <p:sldId id="2376" r:id="rId34"/>
    <p:sldId id="2371" r:id="rId35"/>
    <p:sldId id="2372" r:id="rId36"/>
    <p:sldId id="2377" r:id="rId37"/>
    <p:sldId id="2378" r:id="rId38"/>
    <p:sldId id="2379" r:id="rId39"/>
    <p:sldId id="2380" r:id="rId40"/>
    <p:sldId id="798" r:id="rId41"/>
  </p:sldIdLst>
  <p:sldSz cx="9144000" cy="5143500" type="screen16x9"/>
  <p:notesSz cx="6858000" cy="9144000"/>
  <p:embeddedFontLst>
    <p:embeddedFont>
      <p:font typeface="Fira Sans Extra Condensed" panose="020B0503050000020004" pitchFamily="34" charset="0"/>
      <p:regular r:id="rId43"/>
      <p:bold r:id="rId44"/>
      <p:italic r:id="rId45"/>
      <p:boldItalic r:id="rId46"/>
    </p:embeddedFont>
    <p:embeddedFont>
      <p:font typeface="Poppins" pitchFamily="2" charset="77"/>
      <p:regular r:id="rId47"/>
      <p:bold r:id="rId48"/>
      <p:italic r:id="rId49"/>
      <p:boldItalic r:id="rId50"/>
    </p:embeddedFont>
    <p:embeddedFont>
      <p:font typeface="Roboto" panose="02000000000000000000" pitchFamily="2"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E0EBFF"/>
    <a:srgbClr val="99CCFF"/>
    <a:srgbClr val="6699FF"/>
    <a:srgbClr val="FFFFFF"/>
    <a:srgbClr val="F97777"/>
    <a:srgbClr val="F74B4B"/>
    <a:srgbClr val="60DA8E"/>
    <a:srgbClr val="FF4747"/>
    <a:srgbClr val="F6B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6B9C2B-EE25-4873-82E1-56DF63A9D025}" v="41" dt="2025-04-14T17:00:28.591"/>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0A15C55-8517-42AA-B614-E9B94910E393}" styleName="Kiểu Trung bình 2 - Màu chủ đề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Kiểu Trung bình 2 - Màu chủ đề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D7B26C5-4107-4FEC-AEDC-1716B250A1EF}" styleName="Kiểu Sáng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94670"/>
  </p:normalViewPr>
  <p:slideViewPr>
    <p:cSldViewPr snapToGrid="0">
      <p:cViewPr varScale="1">
        <p:scale>
          <a:sx n="145" d="100"/>
          <a:sy n="145" d="100"/>
        </p:scale>
        <p:origin x="62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9.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4.fntdata"/><Relationship Id="rId59"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7.fntdata"/><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2.fntdata"/><Relationship Id="rId52" Type="http://schemas.openxmlformats.org/officeDocument/2006/relationships/font" Target="fonts/font10.fntdata"/></Relationships>
</file>

<file path=ppt/charts/_rels/chart1.xml.rels><?xml version="1.0" encoding="UTF-8" standalone="yes" ?><Relationships xmlns="http://schemas.openxmlformats.org/package/2006/relationships"><Relationship Id="rId3" Target="NULL" TargetMode="External" Type="http://schemas.openxmlformats.org/officeDocument/2006/relationships/oleObject"/><Relationship Id="rId2" Target="colors1.xml" Type="http://schemas.microsoft.com/office/2011/relationships/chartColorStyle"/><Relationship Id="rId1" Target="style1.xml" Type="http://schemas.microsoft.com/office/2011/relationships/chartStyle"/><Relationship Id="rId4" Target="../drawings/drawing1.xml" Type="http://schemas.openxmlformats.org/officeDocument/2006/relationships/chartUserShapes"/></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r>
              <a:rPr lang="en-US" sz="1400" b="1"/>
              <a:t>Vietnam's ceramic exports in the period 2019 - 2023</a:t>
            </a:r>
            <a:endParaRPr lang="vi-VN" b="1" dirty="0"/>
          </a:p>
        </c:rich>
      </c:tx>
      <c:layout>
        <c:manualLayout>
          <c:xMode val="edge"/>
          <c:yMode val="edge"/>
          <c:x val="0.12303116797900263"/>
          <c:y val="2.7538726333907058E-2"/>
        </c:manualLayout>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vi-VN"/>
        </a:p>
      </c:txPr>
    </c:title>
    <c:autoTitleDeleted val="0"/>
    <c:plotArea>
      <c:layout>
        <c:manualLayout>
          <c:layoutTarget val="inner"/>
          <c:xMode val="edge"/>
          <c:yMode val="edge"/>
          <c:x val="0.12372260498687664"/>
          <c:y val="0.13779699803149603"/>
          <c:w val="0.75115895669291344"/>
          <c:h val="0.75307357283464571"/>
        </c:manualLayout>
      </c:layout>
      <c:barChart>
        <c:barDir val="col"/>
        <c:grouping val="clustered"/>
        <c:varyColors val="0"/>
        <c:ser>
          <c:idx val="1"/>
          <c:order val="1"/>
          <c:tx>
            <c:strRef>
              <c:f>Trang_tính1!$C$1</c:f>
              <c:strCache>
                <c:ptCount val="1"/>
                <c:pt idx="0">
                  <c:v>Cột1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Trang_tính1!$C$2:$C$6</c:f>
              <c:numCache>
                <c:formatCode>General</c:formatCode>
                <c:ptCount val="5"/>
              </c:numCache>
            </c:numRef>
          </c:val>
          <c:extLst>
            <c:ext xmlns:c16="http://schemas.microsoft.com/office/drawing/2014/chart" uri="{C3380CC4-5D6E-409C-BE32-E72D297353CC}">
              <c16:uniqueId val="{00000001-95E0-42DF-BB0E-DD876676A049}"/>
            </c:ext>
          </c:extLst>
        </c:ser>
        <c:dLbls>
          <c:showLegendKey val="0"/>
          <c:showVal val="1"/>
          <c:showCatName val="0"/>
          <c:showSerName val="0"/>
          <c:showPercent val="0"/>
          <c:showBubbleSize val="0"/>
        </c:dLbls>
        <c:gapWidth val="219"/>
        <c:overlap val="-27"/>
        <c:axId val="2000758911"/>
        <c:axId val="2000747871"/>
      </c:barChart>
      <c:barChart>
        <c:barDir val="col"/>
        <c:grouping val="clustered"/>
        <c:varyColors val="0"/>
        <c:ser>
          <c:idx val="0"/>
          <c:order val="0"/>
          <c:tx>
            <c:strRef>
              <c:f>Trang_tính1!$B$1</c:f>
              <c:strCache>
                <c:ptCount val="1"/>
                <c:pt idx="0">
                  <c:v>Kim ngạch(triệu USD)</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Trang_tính1!$B$2:$B$6</c:f>
              <c:numCache>
                <c:formatCode>General</c:formatCode>
                <c:ptCount val="5"/>
                <c:pt idx="0">
                  <c:v>539.1</c:v>
                </c:pt>
                <c:pt idx="1">
                  <c:v>581</c:v>
                </c:pt>
                <c:pt idx="2">
                  <c:v>674.7</c:v>
                </c:pt>
                <c:pt idx="3">
                  <c:v>710.7</c:v>
                </c:pt>
                <c:pt idx="4">
                  <c:v>618.5</c:v>
                </c:pt>
              </c:numCache>
            </c:numRef>
          </c:val>
          <c:extLst>
            <c:ext xmlns:c16="http://schemas.microsoft.com/office/drawing/2014/chart" uri="{C3380CC4-5D6E-409C-BE32-E72D297353CC}">
              <c16:uniqueId val="{00000000-95E0-42DF-BB0E-DD876676A049}"/>
            </c:ext>
          </c:extLst>
        </c:ser>
        <c:dLbls>
          <c:showLegendKey val="0"/>
          <c:showVal val="1"/>
          <c:showCatName val="0"/>
          <c:showSerName val="0"/>
          <c:showPercent val="0"/>
          <c:showBubbleSize val="0"/>
        </c:dLbls>
        <c:gapWidth val="219"/>
        <c:overlap val="-27"/>
        <c:axId val="2082242159"/>
        <c:axId val="2082240719"/>
      </c:barChart>
      <c:lineChart>
        <c:grouping val="standard"/>
        <c:varyColors val="0"/>
        <c:ser>
          <c:idx val="2"/>
          <c:order val="2"/>
          <c:tx>
            <c:strRef>
              <c:f>Trang_tính1!$D$1</c:f>
              <c:strCache>
                <c:ptCount val="1"/>
                <c:pt idx="0">
                  <c:v>Tăng trưởng(%)</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Trang_tính1!$D$2:$D$6</c:f>
              <c:numCache>
                <c:formatCode>General</c:formatCode>
                <c:ptCount val="5"/>
                <c:pt idx="0">
                  <c:v>5.9</c:v>
                </c:pt>
                <c:pt idx="1">
                  <c:v>7.8</c:v>
                </c:pt>
                <c:pt idx="2">
                  <c:v>16.100000000000001</c:v>
                </c:pt>
                <c:pt idx="3">
                  <c:v>5.3</c:v>
                </c:pt>
                <c:pt idx="4">
                  <c:v>-13</c:v>
                </c:pt>
              </c:numCache>
            </c:numRef>
          </c:val>
          <c:smooth val="0"/>
          <c:extLst>
            <c:ext xmlns:c16="http://schemas.microsoft.com/office/drawing/2014/chart" uri="{C3380CC4-5D6E-409C-BE32-E72D297353CC}">
              <c16:uniqueId val="{00000002-95E0-42DF-BB0E-DD876676A049}"/>
            </c:ext>
          </c:extLst>
        </c:ser>
        <c:dLbls>
          <c:showLegendKey val="0"/>
          <c:showVal val="1"/>
          <c:showCatName val="0"/>
          <c:showSerName val="0"/>
          <c:showPercent val="0"/>
          <c:showBubbleSize val="0"/>
        </c:dLbls>
        <c:marker val="1"/>
        <c:smooth val="0"/>
        <c:axId val="2000758911"/>
        <c:axId val="2000747871"/>
      </c:lineChart>
      <c:catAx>
        <c:axId val="2000758911"/>
        <c:scaling>
          <c:orientation val="minMax"/>
        </c:scaling>
        <c:delete val="1"/>
        <c:axPos val="b"/>
        <c:numFmt formatCode="General" sourceLinked="1"/>
        <c:majorTickMark val="none"/>
        <c:minorTickMark val="none"/>
        <c:tickLblPos val="nextTo"/>
        <c:crossAx val="2000747871"/>
        <c:crosses val="autoZero"/>
        <c:auto val="1"/>
        <c:lblAlgn val="ctr"/>
        <c:lblOffset val="100"/>
        <c:noMultiLvlLbl val="0"/>
      </c:catAx>
      <c:valAx>
        <c:axId val="2000747871"/>
        <c:scaling>
          <c:orientation val="minMax"/>
          <c:max val="20"/>
          <c:min val="-1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00758911"/>
        <c:crosses val="autoZero"/>
        <c:crossBetween val="between"/>
      </c:valAx>
      <c:valAx>
        <c:axId val="2082240719"/>
        <c:scaling>
          <c:orientation val="minMax"/>
          <c:min val="0"/>
        </c:scaling>
        <c:delete val="0"/>
        <c:axPos val="r"/>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a:t>Million</a:t>
                </a:r>
                <a:r>
                  <a:rPr lang="vi-VN" sz="1200"/>
                  <a:t> </a:t>
                </a:r>
                <a:r>
                  <a:rPr lang="vi-VN" sz="1200" dirty="0"/>
                  <a:t>USD</a:t>
                </a:r>
                <a:endParaRPr lang="en-US" sz="1200" dirty="0"/>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2242159"/>
        <c:crosses val="max"/>
        <c:crossBetween val="between"/>
      </c:valAx>
      <c:catAx>
        <c:axId val="2082242159"/>
        <c:scaling>
          <c:orientation val="minMax"/>
        </c:scaling>
        <c:delete val="1"/>
        <c:axPos val="b"/>
        <c:numFmt formatCode="General" sourceLinked="1"/>
        <c:majorTickMark val="out"/>
        <c:minorTickMark val="none"/>
        <c:tickLblPos val="nextTo"/>
        <c:crossAx val="2082240719"/>
        <c:crosses val="autoZero"/>
        <c:auto val="1"/>
        <c:lblAlgn val="ctr"/>
        <c:lblOffset val="100"/>
        <c:noMultiLvlLbl val="0"/>
      </c:cat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solidFill>
        <a:schemeClr val="tx1"/>
      </a:solid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0.16031</cdr:x>
      <cdr:y>0.62633</cdr:y>
    </cdr:from>
    <cdr:to>
      <cdr:x>0.24031</cdr:x>
      <cdr:y>0.68623</cdr:y>
    </cdr:to>
    <cdr:sp macro="" textlink="">
      <cdr:nvSpPr>
        <cdr:cNvPr id="3" name="Rectangle 2"/>
        <cdr:cNvSpPr/>
      </cdr:nvSpPr>
      <cdr:spPr>
        <a:xfrm xmlns:a="http://schemas.openxmlformats.org/drawingml/2006/main">
          <a:off x="977265" y="2310765"/>
          <a:ext cx="487680" cy="22098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a:solidFill>
                <a:srgbClr val="FFC000"/>
              </a:solidFill>
            </a:rPr>
            <a:t>2019</a:t>
          </a:r>
        </a:p>
      </cdr:txBody>
    </cdr:sp>
  </cdr:relSizeAnchor>
  <cdr:relSizeAnchor xmlns:cdr="http://schemas.openxmlformats.org/drawingml/2006/chartDrawing">
    <cdr:from>
      <cdr:x>0.31031</cdr:x>
      <cdr:y>0.6315</cdr:y>
    </cdr:from>
    <cdr:to>
      <cdr:x>0.39031</cdr:x>
      <cdr:y>0.69139</cdr:y>
    </cdr:to>
    <cdr:sp macro="" textlink="">
      <cdr:nvSpPr>
        <cdr:cNvPr id="4" name="Rectangle 3"/>
        <cdr:cNvSpPr/>
      </cdr:nvSpPr>
      <cdr:spPr>
        <a:xfrm xmlns:a="http://schemas.openxmlformats.org/drawingml/2006/main">
          <a:off x="1891665" y="2329815"/>
          <a:ext cx="487680" cy="22098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a:solidFill>
                <a:srgbClr val="FFC000"/>
              </a:solidFill>
            </a:rPr>
            <a:t>2020</a:t>
          </a:r>
        </a:p>
      </cdr:txBody>
    </cdr:sp>
  </cdr:relSizeAnchor>
  <cdr:relSizeAnchor xmlns:cdr="http://schemas.openxmlformats.org/drawingml/2006/chartDrawing">
    <cdr:from>
      <cdr:x>0.46</cdr:x>
      <cdr:y>0.62375</cdr:y>
    </cdr:from>
    <cdr:to>
      <cdr:x>0.54</cdr:x>
      <cdr:y>0.68365</cdr:y>
    </cdr:to>
    <cdr:sp macro="" textlink="">
      <cdr:nvSpPr>
        <cdr:cNvPr id="5" name="Rectangle 4"/>
        <cdr:cNvSpPr/>
      </cdr:nvSpPr>
      <cdr:spPr>
        <a:xfrm xmlns:a="http://schemas.openxmlformats.org/drawingml/2006/main">
          <a:off x="2804160" y="2301240"/>
          <a:ext cx="487680" cy="22098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sz="1000">
              <a:solidFill>
                <a:srgbClr val="FFC000"/>
              </a:solidFill>
            </a:rPr>
            <a:t>2021</a:t>
          </a:r>
        </a:p>
      </cdr:txBody>
    </cdr:sp>
  </cdr:relSizeAnchor>
  <cdr:relSizeAnchor xmlns:cdr="http://schemas.openxmlformats.org/drawingml/2006/chartDrawing">
    <cdr:from>
      <cdr:x>0.59688</cdr:x>
      <cdr:y>0.62892</cdr:y>
    </cdr:from>
    <cdr:to>
      <cdr:x>0.70625</cdr:x>
      <cdr:y>0.69449</cdr:y>
    </cdr:to>
    <cdr:sp macro="" textlink="">
      <cdr:nvSpPr>
        <cdr:cNvPr id="6" name="Rectangle 5"/>
        <cdr:cNvSpPr/>
      </cdr:nvSpPr>
      <cdr:spPr>
        <a:xfrm xmlns:a="http://schemas.openxmlformats.org/drawingml/2006/main">
          <a:off x="3638550" y="2320289"/>
          <a:ext cx="666750" cy="241936"/>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sz="1000">
              <a:solidFill>
                <a:srgbClr val="FFC000"/>
              </a:solidFill>
            </a:rPr>
            <a:t>2022</a:t>
          </a:r>
        </a:p>
      </cdr:txBody>
    </cdr:sp>
  </cdr:relSizeAnchor>
  <cdr:relSizeAnchor xmlns:cdr="http://schemas.openxmlformats.org/drawingml/2006/chartDrawing">
    <cdr:from>
      <cdr:x>0.74531</cdr:x>
      <cdr:y>0.62892</cdr:y>
    </cdr:from>
    <cdr:to>
      <cdr:x>0.85469</cdr:x>
      <cdr:y>0.69449</cdr:y>
    </cdr:to>
    <cdr:sp macro="" textlink="">
      <cdr:nvSpPr>
        <cdr:cNvPr id="7" name="Rectangle 6"/>
        <cdr:cNvSpPr/>
      </cdr:nvSpPr>
      <cdr:spPr>
        <a:xfrm xmlns:a="http://schemas.openxmlformats.org/drawingml/2006/main">
          <a:off x="4543425" y="2320289"/>
          <a:ext cx="666750" cy="241936"/>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sz="1000">
              <a:solidFill>
                <a:srgbClr val="FFC000"/>
              </a:solidFill>
            </a:rPr>
            <a:t>2023</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03320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0991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3935603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9357742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4060458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8" name="Picture 7">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9" name="Picture 8">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794131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862518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795664985"/>
      </p:ext>
    </p:extLst>
  </p:cSld>
  <p:clrMapOvr>
    <a:masterClrMapping/>
  </p:clrMapOvr>
  <p:transition advClick="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smtClean="0"/>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53582249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883032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10004994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8"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9077385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2651751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3">
              <a:spcBef>
                <a:spcPts val="0"/>
              </a:spcBef>
              <a:spcAft>
                <a:spcPts val="0"/>
              </a:spcAft>
              <a:buSzPts val="1400"/>
              <a:buChar char="●"/>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0378640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8773670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3" algn="ctr">
              <a:spcBef>
                <a:spcPts val="0"/>
              </a:spcBef>
              <a:spcAft>
                <a:spcPts val="0"/>
              </a:spcAft>
              <a:buSzPts val="1400"/>
              <a:buChar char="●"/>
              <a:defRPr sz="1500">
                <a:latin typeface="+mn-lt"/>
              </a:defRPr>
            </a:lvl1pPr>
            <a:lvl2pPr marL="914378" lvl="1" indent="-317493" algn="ctr">
              <a:spcBef>
                <a:spcPts val="0"/>
              </a:spcBef>
              <a:spcAft>
                <a:spcPts val="0"/>
              </a:spcAft>
              <a:buSzPts val="1400"/>
              <a:buChar char="○"/>
              <a:defRPr/>
            </a:lvl2pPr>
            <a:lvl3pPr marL="1371566" lvl="2" indent="-317493" algn="ctr">
              <a:spcBef>
                <a:spcPts val="0"/>
              </a:spcBef>
              <a:spcAft>
                <a:spcPts val="0"/>
              </a:spcAft>
              <a:buSzPts val="1400"/>
              <a:buChar char="■"/>
              <a:defRPr/>
            </a:lvl3pPr>
            <a:lvl4pPr marL="1828754" lvl="3" indent="-317493" algn="ctr">
              <a:spcBef>
                <a:spcPts val="0"/>
              </a:spcBef>
              <a:spcAft>
                <a:spcPts val="0"/>
              </a:spcAft>
              <a:buSzPts val="1400"/>
              <a:buChar char="●"/>
              <a:defRPr/>
            </a:lvl4pPr>
            <a:lvl5pPr marL="2285943" lvl="4" indent="-317493" algn="ctr">
              <a:spcBef>
                <a:spcPts val="0"/>
              </a:spcBef>
              <a:spcAft>
                <a:spcPts val="0"/>
              </a:spcAft>
              <a:buSzPts val="1400"/>
              <a:buChar char="○"/>
              <a:defRPr/>
            </a:lvl5pPr>
            <a:lvl6pPr marL="2743132" lvl="5" indent="-317493" algn="ctr">
              <a:spcBef>
                <a:spcPts val="0"/>
              </a:spcBef>
              <a:spcAft>
                <a:spcPts val="0"/>
              </a:spcAft>
              <a:buSzPts val="1400"/>
              <a:buChar char="■"/>
              <a:defRPr/>
            </a:lvl6pPr>
            <a:lvl7pPr marL="3200320" lvl="6" indent="-317493" algn="ctr">
              <a:spcBef>
                <a:spcPts val="0"/>
              </a:spcBef>
              <a:spcAft>
                <a:spcPts val="0"/>
              </a:spcAft>
              <a:buSzPts val="1400"/>
              <a:buChar char="●"/>
              <a:defRPr/>
            </a:lvl7pPr>
            <a:lvl8pPr marL="3657509" lvl="7" indent="-317493" algn="ctr">
              <a:spcBef>
                <a:spcPts val="0"/>
              </a:spcBef>
              <a:spcAft>
                <a:spcPts val="0"/>
              </a:spcAft>
              <a:buSzPts val="1400"/>
              <a:buChar char="○"/>
              <a:defRPr/>
            </a:lvl8pPr>
            <a:lvl9pPr marL="4114698" lvl="8" indent="-31749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3278002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816911781"/>
      </p:ext>
    </p:extLst>
  </p:cSld>
  <p:clrMapOvr>
    <a:masterClrMapping/>
  </p:clrMapOvr>
  <p:transitio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79"/>
            <a:ext cx="1191961" cy="24588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3085202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3">
              <a:spcBef>
                <a:spcPts val="0"/>
              </a:spcBef>
              <a:spcAft>
                <a:spcPts val="0"/>
              </a:spcAft>
              <a:buSzPts val="1400"/>
              <a:buChar char="●"/>
              <a:defRPr sz="1500">
                <a:latin typeface="+mn-lt"/>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6403850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12034378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8"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5684024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393175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3">
              <a:spcBef>
                <a:spcPts val="0"/>
              </a:spcBef>
              <a:spcAft>
                <a:spcPts val="0"/>
              </a:spcAft>
              <a:buSzPts val="1400"/>
              <a:buChar char="●"/>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368708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40302117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3" algn="ctr">
              <a:spcBef>
                <a:spcPts val="0"/>
              </a:spcBef>
              <a:spcAft>
                <a:spcPts val="0"/>
              </a:spcAft>
              <a:buSzPts val="1400"/>
              <a:buChar char="●"/>
              <a:defRPr sz="1500">
                <a:latin typeface="+mn-lt"/>
              </a:defRPr>
            </a:lvl1pPr>
            <a:lvl2pPr marL="914378" lvl="1" indent="-317493" algn="ctr">
              <a:spcBef>
                <a:spcPts val="0"/>
              </a:spcBef>
              <a:spcAft>
                <a:spcPts val="0"/>
              </a:spcAft>
              <a:buSzPts val="1400"/>
              <a:buChar char="○"/>
              <a:defRPr/>
            </a:lvl2pPr>
            <a:lvl3pPr marL="1371566" lvl="2" indent="-317493" algn="ctr">
              <a:spcBef>
                <a:spcPts val="0"/>
              </a:spcBef>
              <a:spcAft>
                <a:spcPts val="0"/>
              </a:spcAft>
              <a:buSzPts val="1400"/>
              <a:buChar char="■"/>
              <a:defRPr/>
            </a:lvl3pPr>
            <a:lvl4pPr marL="1828754" lvl="3" indent="-317493" algn="ctr">
              <a:spcBef>
                <a:spcPts val="0"/>
              </a:spcBef>
              <a:spcAft>
                <a:spcPts val="0"/>
              </a:spcAft>
              <a:buSzPts val="1400"/>
              <a:buChar char="●"/>
              <a:defRPr/>
            </a:lvl4pPr>
            <a:lvl5pPr marL="2285943" lvl="4" indent="-317493" algn="ctr">
              <a:spcBef>
                <a:spcPts val="0"/>
              </a:spcBef>
              <a:spcAft>
                <a:spcPts val="0"/>
              </a:spcAft>
              <a:buSzPts val="1400"/>
              <a:buChar char="○"/>
              <a:defRPr/>
            </a:lvl5pPr>
            <a:lvl6pPr marL="2743132" lvl="5" indent="-317493" algn="ctr">
              <a:spcBef>
                <a:spcPts val="0"/>
              </a:spcBef>
              <a:spcAft>
                <a:spcPts val="0"/>
              </a:spcAft>
              <a:buSzPts val="1400"/>
              <a:buChar char="■"/>
              <a:defRPr/>
            </a:lvl6pPr>
            <a:lvl7pPr marL="3200320" lvl="6" indent="-317493" algn="ctr">
              <a:spcBef>
                <a:spcPts val="0"/>
              </a:spcBef>
              <a:spcAft>
                <a:spcPts val="0"/>
              </a:spcAft>
              <a:buSzPts val="1400"/>
              <a:buChar char="●"/>
              <a:defRPr/>
            </a:lvl7pPr>
            <a:lvl8pPr marL="3657509" lvl="7" indent="-317493" algn="ctr">
              <a:spcBef>
                <a:spcPts val="0"/>
              </a:spcBef>
              <a:spcAft>
                <a:spcPts val="0"/>
              </a:spcAft>
              <a:buSzPts val="1400"/>
              <a:buChar char="○"/>
              <a:defRPr/>
            </a:lvl8pPr>
            <a:lvl9pPr marL="4114698" lvl="8" indent="-31749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7914595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78693672"/>
      </p:ext>
    </p:extLst>
  </p:cSld>
  <p:clrMapOvr>
    <a:masterClrMapping/>
  </p:clrMapOvr>
  <p:transition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79"/>
            <a:ext cx="1191961" cy="24588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4650952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3">
              <a:spcBef>
                <a:spcPts val="0"/>
              </a:spcBef>
              <a:spcAft>
                <a:spcPts val="0"/>
              </a:spcAft>
              <a:buSzPts val="1400"/>
              <a:buChar char="●"/>
              <a:defRPr sz="1500">
                <a:latin typeface="+mn-lt"/>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4293326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theme" Target="../theme/theme4.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897365556"/>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708" r:id="rId8"/>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272136113"/>
      </p:ext>
    </p:extLst>
  </p:cSld>
  <p:clrMap bg1="lt1" tx1="dk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195915300"/>
      </p:ext>
    </p:extLst>
  </p:cSld>
  <p:clrMap bg1="lt1" tx1="dk1" bg2="dk2"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arget="../media/image17.jpeg" Type="http://schemas.openxmlformats.org/officeDocument/2006/relationships/image"/><Relationship Id="rId1" Target="../slideLayouts/slideLayout20.xml" Type="http://schemas.openxmlformats.org/officeDocument/2006/relationships/slideLayout"/></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arget="../media/image22.png" Type="http://schemas.openxmlformats.org/officeDocument/2006/relationships/image"/><Relationship Id="rId2" Target="../media/image21.jpeg" Type="http://schemas.openxmlformats.org/officeDocument/2006/relationships/image"/><Relationship Id="rId1" Target="../slideLayouts/slideLayout19.xml" Type="http://schemas.openxmlformats.org/officeDocument/2006/relationships/slideLayout"/><Relationship Id="rId6" Target="../media/image24.jpeg" Type="http://schemas.openxmlformats.org/officeDocument/2006/relationships/image"/><Relationship Id="rId5" Target="../media/image23.jpeg" Type="http://schemas.openxmlformats.org/officeDocument/2006/relationships/image"/><Relationship Id="rId4" Target="../media/image22.png" Type="http://schemas.openxmlformats.org/officeDocument/2006/relationships/image"/></Relationships>
</file>

<file path=ppt/slides/_rels/slide21.xml.rels><?xml version="1.0" encoding="UTF-8" standalone="yes" ?><Relationships xmlns="http://schemas.openxmlformats.org/package/2006/relationships"><Relationship Id="rId3" Target="../media/image26.jpeg" Type="http://schemas.openxmlformats.org/officeDocument/2006/relationships/image"/><Relationship Id="rId2" Target="../media/image25.jpeg" Type="http://schemas.openxmlformats.org/officeDocument/2006/relationships/image"/><Relationship Id="rId1" Target="../slideLayouts/slideLayout19.xml" Type="http://schemas.openxmlformats.org/officeDocument/2006/relationships/slideLayout"/></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19.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arget="../media/image25.jpeg" Type="http://schemas.openxmlformats.org/officeDocument/2006/relationships/image"/><Relationship Id="rId2" Target="../media/image33.jpeg" Type="http://schemas.openxmlformats.org/officeDocument/2006/relationships/image"/><Relationship Id="rId1" Target="../slideLayouts/slideLayout19.xml" Type="http://schemas.openxmlformats.org/officeDocument/2006/relationships/slideLayout"/></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19.xml"/><Relationship Id="rId4" Type="http://schemas.openxmlformats.org/officeDocument/2006/relationships/image" Target="../media/image3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arget="../media/image38.jpeg" Type="http://schemas.openxmlformats.org/officeDocument/2006/relationships/image"/><Relationship Id="rId2" Target="../media/image37.jpeg" Type="http://schemas.openxmlformats.org/officeDocument/2006/relationships/image"/><Relationship Id="rId1" Target="../slideLayouts/slideLayout21.xml" Type="http://schemas.openxmlformats.org/officeDocument/2006/relationships/slideLayout"/><Relationship Id="rId4" Target="../media/image39.jpeg" Type="http://schemas.openxmlformats.org/officeDocument/2006/relationships/image"/></Relationships>
</file>

<file path=ppt/slides/_rels/slide3.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20.xml" Type="http://schemas.openxmlformats.org/officeDocument/2006/relationships/slideLayout"/></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arget="../media/image41.png" Type="http://schemas.openxmlformats.org/officeDocument/2006/relationships/image"/><Relationship Id="rId2" Target="../media/image40.jpeg" Type="http://schemas.openxmlformats.org/officeDocument/2006/relationships/image"/><Relationship Id="rId1" Target="../slideLayouts/slideLayout21.xml" Type="http://schemas.openxmlformats.org/officeDocument/2006/relationships/slideLayout"/></Relationships>
</file>

<file path=ppt/slides/_rels/slide32.xml.rels><?xml version="1.0" encoding="UTF-8" standalone="yes" ?><Relationships xmlns="http://schemas.openxmlformats.org/package/2006/relationships"><Relationship Id="rId3" Target="../media/image43.jpeg" Type="http://schemas.openxmlformats.org/officeDocument/2006/relationships/image"/><Relationship Id="rId2" Target="../media/image42.jpeg" Type="http://schemas.openxmlformats.org/officeDocument/2006/relationships/image"/><Relationship Id="rId1" Target="../slideLayouts/slideLayout21.xml" Type="http://schemas.openxmlformats.org/officeDocument/2006/relationships/slideLayout"/></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arget="../media/image9.jpeg" Type="http://schemas.openxmlformats.org/officeDocument/2006/relationships/image"/><Relationship Id="rId2" Target="../media/image8.jpeg" Type="http://schemas.openxmlformats.org/officeDocument/2006/relationships/image"/><Relationship Id="rId1" Target="../slideLayouts/slideLayout19.xml" Type="http://schemas.openxmlformats.org/officeDocument/2006/relationships/slideLayout"/></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arget="../media/image16.jpeg" Type="http://schemas.openxmlformats.org/officeDocument/2006/relationships/image"/><Relationship Id="rId3" Target="../media/image11.jpeg" Type="http://schemas.openxmlformats.org/officeDocument/2006/relationships/image"/><Relationship Id="rId7" Target="../media/image15.jpeg" Type="http://schemas.openxmlformats.org/officeDocument/2006/relationships/image"/><Relationship Id="rId2" Target="../media/image10.jpeg" Type="http://schemas.openxmlformats.org/officeDocument/2006/relationships/image"/><Relationship Id="rId1" Target="../slideLayouts/slideLayout19.xml" Type="http://schemas.openxmlformats.org/officeDocument/2006/relationships/slideLayout"/><Relationship Id="rId6" Target="../media/image14.jpeg" Type="http://schemas.openxmlformats.org/officeDocument/2006/relationships/image"/><Relationship Id="rId5" Target="../media/image13.jpeg" Type="http://schemas.openxmlformats.org/officeDocument/2006/relationships/image"/><Relationship Id="rId4" Target="../media/image12.jpeg" Type="http://schemas.openxmlformats.org/officeDocument/2006/relationships/image"/></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5626" y="3048000"/>
            <a:ext cx="5024963" cy="993390"/>
          </a:xfrm>
        </p:spPr>
        <p:txBody>
          <a:bodyPr>
            <a:normAutofit/>
          </a:bodyPr>
          <a:lstStyle/>
          <a:p>
            <a:pPr marL="30758" indent="0">
              <a:buClr>
                <a:schemeClr val="accent1">
                  <a:lumMod val="50000"/>
                </a:schemeClr>
              </a:buClr>
            </a:pPr>
            <a:r>
              <a:rPr lang="en-VN" sz="1500" b="1" u="sng" dirty="0">
                <a:solidFill>
                  <a:schemeClr val="accent1">
                    <a:lumMod val="50000"/>
                  </a:schemeClr>
                </a:solidFill>
              </a:rPr>
              <a:t>Module </a:t>
            </a:r>
            <a:r>
              <a:rPr lang="en-US" sz="1500" b="1" u="sng" dirty="0">
                <a:solidFill>
                  <a:schemeClr val="accent1">
                    <a:lumMod val="50000"/>
                  </a:schemeClr>
                </a:solidFill>
              </a:rPr>
              <a:t>7.5: </a:t>
            </a:r>
          </a:p>
          <a:p>
            <a:pPr marL="30758" indent="0">
              <a:buClr>
                <a:schemeClr val="accent1">
                  <a:lumMod val="50000"/>
                </a:schemeClr>
              </a:buClr>
            </a:pPr>
            <a:r>
              <a:rPr lang="en-US" sz="1500" b="1" dirty="0">
                <a:solidFill>
                  <a:schemeClr val="accent1">
                    <a:lumMod val="50000"/>
                  </a:schemeClr>
                </a:solidFill>
              </a:rPr>
              <a:t>Introducing </a:t>
            </a:r>
            <a:r>
              <a:rPr lang="en-US" sz="1400" b="1" dirty="0">
                <a:solidFill>
                  <a:srgbClr val="337177"/>
                </a:solidFill>
                <a:latin typeface="Arial" panose="020B0604020202020204" pitchFamily="34" charset="0"/>
                <a:cs typeface="Arial" panose="020B0604020202020204" pitchFamily="34" charset="0"/>
              </a:rPr>
              <a:t>characteristics of the technological line </a:t>
            </a:r>
            <a:r>
              <a:rPr lang="en-US" sz="1500" b="1" dirty="0">
                <a:solidFill>
                  <a:schemeClr val="accent1">
                    <a:lumMod val="50000"/>
                  </a:schemeClr>
                </a:solidFill>
              </a:rPr>
              <a:t>in the brick and ceramic manufacturing industry.</a:t>
            </a:r>
          </a:p>
        </p:txBody>
      </p:sp>
      <p:grpSp>
        <p:nvGrpSpPr>
          <p:cNvPr id="365" name="Google Shape;48;p15"/>
          <p:cNvGrpSpPr/>
          <p:nvPr/>
        </p:nvGrpSpPr>
        <p:grpSpPr>
          <a:xfrm>
            <a:off x="4664341" y="1146891"/>
            <a:ext cx="4392386" cy="3579948"/>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ea typeface="+mn-ea"/>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ea typeface="+mn-ea"/>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ea typeface="+mn-ea"/>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ea typeface="+mn-ea"/>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ea typeface="+mn-ea"/>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ea typeface="+mn-ea"/>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ea typeface="+mn-ea"/>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ea typeface="+mn-ea"/>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ea typeface="+mn-ea"/>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ea typeface="+mn-ea"/>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grpSp>
      <p:sp>
        <p:nvSpPr>
          <p:cNvPr id="5" name="TextBox 4">
            <a:extLst>
              <a:ext uri="{FF2B5EF4-FFF2-40B4-BE49-F238E27FC236}">
                <a16:creationId xmlns:a16="http://schemas.microsoft.com/office/drawing/2014/main" id="{509E6B20-4433-9FDE-3A35-5B01D9AC4E03}"/>
              </a:ext>
            </a:extLst>
          </p:cNvPr>
          <p:cNvSpPr txBox="1"/>
          <p:nvPr/>
        </p:nvSpPr>
        <p:spPr>
          <a:xfrm>
            <a:off x="513545" y="2138999"/>
            <a:ext cx="5125256" cy="307777"/>
          </a:xfrm>
          <a:prstGeom prst="rect">
            <a:avLst/>
          </a:prstGeom>
          <a:noFill/>
        </p:spPr>
        <p:txBody>
          <a:bodyPr wrap="square" rtlCol="0" anchor="ctr">
            <a:spAutoFit/>
          </a:bodyPr>
          <a:lstStyle/>
          <a:p>
            <a:r>
              <a:rPr lang="en-US" b="1" dirty="0">
                <a:solidFill>
                  <a:srgbClr val="00B0F0"/>
                </a:solidFill>
              </a:rPr>
              <a:t>MANAGEMENT OFFICERS </a:t>
            </a:r>
            <a:endParaRPr lang="ko-KR" altLang="en-US" b="1" dirty="0">
              <a:solidFill>
                <a:srgbClr val="00B0F0"/>
              </a:solidFill>
              <a:cs typeface="Arial" pitchFamily="34" charset="0"/>
            </a:endParaRPr>
          </a:p>
        </p:txBody>
      </p:sp>
      <p:sp>
        <p:nvSpPr>
          <p:cNvPr id="6" name="Google Shape;46;p15">
            <a:extLst>
              <a:ext uri="{FF2B5EF4-FFF2-40B4-BE49-F238E27FC236}">
                <a16:creationId xmlns:a16="http://schemas.microsoft.com/office/drawing/2014/main" id="{AC2445CC-D796-EEE2-B1F1-25259B686FEF}"/>
              </a:ext>
            </a:extLst>
          </p:cNvPr>
          <p:cNvSpPr txBox="1">
            <a:spLocks noGrp="1"/>
          </p:cNvSpPr>
          <p:nvPr>
            <p:ph type="ctrTitle"/>
          </p:nvPr>
        </p:nvSpPr>
        <p:spPr>
          <a:xfrm>
            <a:off x="445626" y="701548"/>
            <a:ext cx="6031373" cy="1664961"/>
          </a:xfrm>
          <a:prstGeom prst="rect">
            <a:avLst/>
          </a:prstGeom>
        </p:spPr>
        <p:txBody>
          <a:bodyPr spcFirstLastPara="1" wrap="square" lIns="146280" tIns="146280" rIns="146280" bIns="146280" anchor="ctr" anchorCtr="0">
            <a:noAutofit/>
          </a:bodyPr>
          <a:lstStyle/>
          <a:p>
            <a:r>
              <a:rPr lang="en-US" sz="2800" b="1" dirty="0">
                <a:solidFill>
                  <a:schemeClr val="accent1">
                    <a:lumMod val="50000"/>
                  </a:schemeClr>
                </a:solidFill>
              </a:rPr>
              <a:t>TRAINING PROGRAMME </a:t>
            </a:r>
            <a:br>
              <a:rPr lang="en-US" sz="2800" b="1" dirty="0">
                <a:solidFill>
                  <a:schemeClr val="accent1">
                    <a:lumMod val="50000"/>
                  </a:schemeClr>
                </a:solidFill>
              </a:rPr>
            </a:br>
            <a:r>
              <a:rPr lang="en-US" sz="2800" b="1" dirty="0">
                <a:solidFill>
                  <a:schemeClr val="accent1">
                    <a:lumMod val="50000"/>
                  </a:schemeClr>
                </a:solidFill>
              </a:rPr>
              <a:t>FOR INDUSTRIAL ENTERPRISEs</a:t>
            </a:r>
            <a:endParaRPr sz="2800" b="1" dirty="0">
              <a:solidFill>
                <a:schemeClr val="accent1">
                  <a:lumMod val="50000"/>
                </a:schemeClr>
              </a:solidFill>
            </a:endParaRPr>
          </a:p>
        </p:txBody>
      </p:sp>
    </p:spTree>
    <p:extLst>
      <p:ext uri="{BB962C8B-B14F-4D97-AF65-F5344CB8AC3E}">
        <p14:creationId xmlns:p14="http://schemas.microsoft.com/office/powerpoint/2010/main" val="310705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9976B-48F1-80AF-6C67-6B45074CB397}"/>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D2A83B8A-B6F6-184D-1CD1-CE3808DB6889}"/>
              </a:ext>
            </a:extLst>
          </p:cNvPr>
          <p:cNvSpPr txBox="1"/>
          <p:nvPr/>
        </p:nvSpPr>
        <p:spPr>
          <a:xfrm>
            <a:off x="419099" y="1217743"/>
            <a:ext cx="8305801" cy="3385542"/>
          </a:xfrm>
          <a:prstGeom prst="rect">
            <a:avLst/>
          </a:prstGeom>
          <a:noFill/>
        </p:spPr>
        <p:txBody>
          <a:bodyPr wrap="square">
            <a:spAutoFit/>
          </a:bodyPr>
          <a:lstStyle/>
          <a:p>
            <a:pPr>
              <a:spcBef>
                <a:spcPts val="600"/>
              </a:spcBef>
              <a:spcAft>
                <a:spcPts val="600"/>
              </a:spcAft>
              <a:buNone/>
            </a:pPr>
            <a:r>
              <a:rPr lang="vi-VN" sz="1600" b="1" dirty="0" err="1">
                <a:latin typeface="+mn-lt"/>
                <a:ea typeface="Aptos" panose="020B0004020202020204" pitchFamily="34" charset="0"/>
                <a:cs typeface="Times New Roman" panose="02020603050405020304" pitchFamily="18" charset="0"/>
              </a:rPr>
              <a:t>Step</a:t>
            </a:r>
            <a:r>
              <a:rPr lang="vi-VN" sz="1600" b="1" dirty="0">
                <a:latin typeface="+mn-lt"/>
                <a:ea typeface="Aptos" panose="020B0004020202020204" pitchFamily="34" charset="0"/>
                <a:cs typeface="Times New Roman" panose="02020603050405020304" pitchFamily="18" charset="0"/>
              </a:rPr>
              <a:t> 2 - </a:t>
            </a:r>
            <a:r>
              <a:rPr lang="vi-VN" sz="1600" b="1" dirty="0" err="1">
                <a:latin typeface="+mn-lt"/>
                <a:ea typeface="Aptos" panose="020B0004020202020204" pitchFamily="34" charset="0"/>
                <a:cs typeface="Times New Roman" panose="02020603050405020304" pitchFamily="18" charset="0"/>
              </a:rPr>
              <a:t>Product</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shaping</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Shaping</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techniques</a:t>
            </a:r>
            <a:r>
              <a:rPr lang="vi-VN" sz="1600" b="1"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b="1" dirty="0">
                <a:latin typeface="+mn-lt"/>
                <a:ea typeface="Aptos" panose="020B0004020202020204" pitchFamily="34" charset="0"/>
                <a:cs typeface="Times New Roman" panose="02020603050405020304" pitchFamily="18" charset="0"/>
              </a:rPr>
              <a:t>Hand molding: </a:t>
            </a:r>
            <a:r>
              <a:rPr lang="en-US" sz="1600" dirty="0">
                <a:latin typeface="+mn-lt"/>
                <a:ea typeface="Aptos" panose="020B0004020202020204" pitchFamily="34" charset="0"/>
                <a:cs typeface="Times New Roman" panose="02020603050405020304" pitchFamily="18" charset="0"/>
              </a:rPr>
              <a:t>Suitable for artistic products.</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b="1" dirty="0">
                <a:latin typeface="+mn-lt"/>
                <a:ea typeface="Aptos" panose="020B0004020202020204" pitchFamily="34" charset="0"/>
                <a:cs typeface="Times New Roman" panose="02020603050405020304" pitchFamily="18" charset="0"/>
              </a:rPr>
              <a:t>Using a turntable: </a:t>
            </a:r>
            <a:r>
              <a:rPr lang="en-US" sz="1600" dirty="0">
                <a:latin typeface="+mn-lt"/>
                <a:ea typeface="Aptos" panose="020B0004020202020204" pitchFamily="34" charset="0"/>
                <a:cs typeface="Times New Roman" panose="02020603050405020304" pitchFamily="18" charset="0"/>
              </a:rPr>
              <a:t>Use for household items such as bowls, cups, vases.</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b="1" dirty="0">
                <a:latin typeface="+mn-lt"/>
                <a:ea typeface="Aptos" panose="020B0004020202020204" pitchFamily="34" charset="0"/>
                <a:cs typeface="Times New Roman" panose="02020603050405020304" pitchFamily="18" charset="0"/>
              </a:rPr>
              <a:t>Molding</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or</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casting</a:t>
            </a:r>
            <a:r>
              <a:rPr lang="en-US"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Creating mass products such as statues and </a:t>
            </a:r>
            <a:r>
              <a:rPr lang="vi-VN" sz="1600" dirty="0" err="1">
                <a:latin typeface="+mn-lt"/>
                <a:ea typeface="Aptos" panose="020B0004020202020204" pitchFamily="34" charset="0"/>
                <a:cs typeface="Times New Roman" panose="02020603050405020304" pitchFamily="18" charset="0"/>
              </a:rPr>
              <a:t>reliefs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sanitary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wares</a:t>
            </a:r>
            <a:r>
              <a:rPr lang="vi-VN" sz="1600" dirty="0">
                <a:latin typeface="+mn-lt"/>
                <a:ea typeface="Aptos" panose="020B0004020202020204" pitchFamily="34" charset="0"/>
                <a:cs typeface="Times New Roman" panose="02020603050405020304" pitchFamily="18" charset="0"/>
              </a:rPr>
              <a:t>, </a:t>
            </a:r>
          </a:p>
          <a:p>
            <a:pPr marL="742950" lvl="1" indent="-285750">
              <a:spcBef>
                <a:spcPts val="600"/>
              </a:spcBef>
              <a:spcAft>
                <a:spcPts val="600"/>
              </a:spcAft>
              <a:buSzPts val="1000"/>
              <a:buFont typeface="Courier New" panose="02070309020205020404" pitchFamily="49" charset="0"/>
              <a:buChar char="o"/>
              <a:tabLst>
                <a:tab pos="914400" algn="l"/>
              </a:tabLst>
            </a:pPr>
            <a:r>
              <a:rPr lang="vi-VN" sz="1600" dirty="0" err="1">
                <a:effectLst/>
                <a:latin typeface="+mn-lt"/>
                <a:ea typeface="Aptos" panose="020B0004020202020204" pitchFamily="34" charset="0"/>
                <a:cs typeface="Times New Roman" panose="02020603050405020304" pitchFamily="18" charset="0"/>
              </a:rPr>
              <a:t>Compressed</a:t>
            </a:r>
            <a:r>
              <a:rPr lang="vi-VN" sz="1600" dirty="0">
                <a:effectLst/>
                <a:latin typeface="+mn-lt"/>
                <a:ea typeface="Aptos" panose="020B0004020202020204" pitchFamily="34" charset="0"/>
                <a:cs typeface="Times New Roman" panose="02020603050405020304" pitchFamily="18" charset="0"/>
              </a:rPr>
              <a:t>: to </a:t>
            </a:r>
            <a:r>
              <a:rPr lang="vi-VN" sz="1600" dirty="0" err="1">
                <a:effectLst/>
                <a:latin typeface="+mn-lt"/>
                <a:ea typeface="Aptos" panose="020B0004020202020204" pitchFamily="34" charset="0"/>
                <a:cs typeface="Times New Roman" panose="02020603050405020304" pitchFamily="18" charset="0"/>
              </a:rPr>
              <a:t>produce</a:t>
            </a:r>
            <a:r>
              <a:rPr lang="vi-VN" sz="1600" dirty="0">
                <a:effectLst/>
                <a:latin typeface="+mn-lt"/>
                <a:ea typeface="Aptos" panose="020B0004020202020204" pitchFamily="34" charset="0"/>
                <a:cs typeface="Times New Roman" panose="02020603050405020304" pitchFamily="18" charset="0"/>
              </a:rPr>
              <a:t> </a:t>
            </a:r>
            <a:r>
              <a:rPr lang="vi-VN" sz="1600" dirty="0" err="1">
                <a:effectLst/>
                <a:latin typeface="+mn-lt"/>
                <a:ea typeface="Aptos" panose="020B0004020202020204" pitchFamily="34" charset="0"/>
                <a:cs typeface="Times New Roman" panose="02020603050405020304" pitchFamily="18" charset="0"/>
              </a:rPr>
              <a:t>tiles</a:t>
            </a:r>
            <a:r>
              <a:rPr lang="vi-VN" sz="1600" dirty="0">
                <a:effectLst/>
                <a:latin typeface="+mn-lt"/>
                <a:ea typeface="Aptos" panose="020B0004020202020204" pitchFamily="34" charset="0"/>
                <a:cs typeface="Times New Roman" panose="02020603050405020304" pitchFamily="18" charset="0"/>
              </a:rPr>
              <a:t>,</a:t>
            </a: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Require</a:t>
            </a:r>
            <a:r>
              <a:rPr lang="vi-VN" sz="1600" b="1"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Ensures correct shape, no distortion.</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510260518"/>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96A01-550C-C502-424E-A8DD6A25E0AE}"/>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7875EDEB-59E7-6CCC-8D98-A4A35CDB349B}"/>
              </a:ext>
            </a:extLst>
          </p:cNvPr>
          <p:cNvSpPr txBox="1"/>
          <p:nvPr/>
        </p:nvSpPr>
        <p:spPr>
          <a:xfrm>
            <a:off x="429985" y="1194873"/>
            <a:ext cx="8370137" cy="3231654"/>
          </a:xfrm>
          <a:prstGeom prst="rect">
            <a:avLst/>
          </a:prstGeom>
          <a:noFill/>
        </p:spPr>
        <p:txBody>
          <a:bodyPr wrap="square">
            <a:spAutoFit/>
          </a:bodyPr>
          <a:lstStyle/>
          <a:p>
            <a:pPr>
              <a:spcBef>
                <a:spcPts val="600"/>
              </a:spcBef>
              <a:spcAft>
                <a:spcPts val="600"/>
              </a:spcAft>
              <a:buNone/>
            </a:pPr>
            <a:r>
              <a:rPr lang="vi-VN" sz="1600" b="1" u="sng" dirty="0" err="1">
                <a:latin typeface="+mn-lt"/>
                <a:ea typeface="Aptos" panose="020B0004020202020204" pitchFamily="34" charset="0"/>
                <a:cs typeface="Times New Roman" panose="02020603050405020304" pitchFamily="18" charset="0"/>
              </a:rPr>
              <a:t>Step</a:t>
            </a:r>
            <a:r>
              <a:rPr lang="vi-VN" sz="1600" b="1" u="sng" dirty="0">
                <a:latin typeface="+mn-lt"/>
                <a:ea typeface="Aptos" panose="020B0004020202020204" pitchFamily="34" charset="0"/>
                <a:cs typeface="Times New Roman" panose="02020603050405020304" pitchFamily="18" charset="0"/>
              </a:rPr>
              <a:t> 3 - </a:t>
            </a:r>
            <a:r>
              <a:rPr lang="vi-VN" sz="1600" b="1" u="sng" dirty="0" err="1">
                <a:latin typeface="+mn-lt"/>
                <a:ea typeface="Aptos" panose="020B0004020202020204" pitchFamily="34" charset="0"/>
                <a:cs typeface="Times New Roman" panose="02020603050405020304" pitchFamily="18" charset="0"/>
              </a:rPr>
              <a:t>Drying</a:t>
            </a:r>
            <a:endParaRPr lang="vi-VN" sz="1600" b="1"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Purpose</a:t>
            </a:r>
            <a:r>
              <a:rPr lang="vi-VN" sz="1600" b="1"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Remove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moisture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before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firing</a:t>
            </a:r>
            <a:r>
              <a:rPr lang="vi-VN" sz="1600"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Method</a:t>
            </a:r>
            <a:r>
              <a:rPr lang="vi-VN" sz="1600" b="1" dirty="0">
                <a:latin typeface="+mn-lt"/>
                <a:ea typeface="Aptos" panose="020B0004020202020204" pitchFamily="34" charset="0"/>
                <a:cs typeface="Times New Roman" panose="02020603050405020304" pitchFamily="18" charset="0"/>
              </a:rPr>
              <a:t>: </a:t>
            </a:r>
          </a:p>
          <a:p>
            <a:pPr marL="914400" lvl="0" indent="-342900">
              <a:spcBef>
                <a:spcPts val="600"/>
              </a:spcBef>
              <a:spcAft>
                <a:spcPts val="600"/>
              </a:spcAft>
              <a:buSzPts val="1000"/>
              <a:buFont typeface="Symbol" panose="05050102010706020507" pitchFamily="18" charset="2"/>
              <a:buChar char=""/>
              <a:tabLst>
                <a:tab pos="457200" algn="l"/>
              </a:tabLst>
            </a:pPr>
            <a:r>
              <a:rPr lang="en-US" sz="1600" dirty="0">
                <a:latin typeface="+mn-lt"/>
                <a:ea typeface="Aptos" panose="020B0004020202020204" pitchFamily="34" charset="0"/>
                <a:cs typeface="Times New Roman" panose="02020603050405020304" pitchFamily="18" charset="0"/>
              </a:rPr>
              <a:t>Natural drying: Under the sun, suitable for dry weather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and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for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small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enterprises</a:t>
            </a:r>
            <a:r>
              <a:rPr lang="vi-VN" sz="1600" dirty="0">
                <a:latin typeface="+mn-lt"/>
                <a:ea typeface="Aptos" panose="020B0004020202020204" pitchFamily="34" charset="0"/>
                <a:cs typeface="Times New Roman" panose="02020603050405020304" pitchFamily="18" charset="0"/>
              </a:rPr>
              <a:t>. </a:t>
            </a:r>
          </a:p>
          <a:p>
            <a:pPr marL="860425" lvl="1" indent="-342900">
              <a:spcBef>
                <a:spcPts val="600"/>
              </a:spcBef>
              <a:spcAft>
                <a:spcPts val="600"/>
              </a:spcAft>
              <a:buSzPts val="1000"/>
              <a:buFont typeface="Symbol" panose="05050102010706020507" pitchFamily="18" charset="2"/>
              <a:buChar char=""/>
              <a:tabLst>
                <a:tab pos="457200" algn="l"/>
              </a:tabLst>
            </a:pPr>
            <a:r>
              <a:rPr lang="en-US" sz="1600" dirty="0">
                <a:latin typeface="+mn-lt"/>
                <a:ea typeface="Aptos" panose="020B0004020202020204" pitchFamily="34" charset="0"/>
                <a:cs typeface="Times New Roman" panose="02020603050405020304" pitchFamily="18" charset="0"/>
              </a:rPr>
              <a:t>Artificial drying: Using a dryer, saves time and is more effective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and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normally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using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for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factories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that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produce</a:t>
            </a:r>
            <a:r>
              <a:rPr lang="vi-VN" sz="1600" dirty="0">
                <a:latin typeface="+mn-lt"/>
                <a:ea typeface="Aptos" panose="020B0004020202020204" pitchFamily="34" charset="0"/>
                <a:cs typeface="Times New Roman" panose="02020603050405020304" pitchFamily="18" charset="0"/>
              </a:rPr>
              <a:t> a </a:t>
            </a:r>
            <a:r>
              <a:rPr lang="vi-VN" sz="1600" dirty="0" err="1">
                <a:latin typeface="+mn-lt"/>
                <a:ea typeface="Aptos" panose="020B0004020202020204" pitchFamily="34" charset="0"/>
                <a:cs typeface="Times New Roman" panose="02020603050405020304" pitchFamily="18" charset="0"/>
              </a:rPr>
              <a:t>high</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quantity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similar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product</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driers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could</a:t>
            </a:r>
            <a:r>
              <a:rPr lang="vi-VN" sz="1600" dirty="0">
                <a:latin typeface="+mn-lt"/>
                <a:ea typeface="Aptos" panose="020B0004020202020204" pitchFamily="34" charset="0"/>
                <a:cs typeface="Times New Roman" panose="02020603050405020304" pitchFamily="18" charset="0"/>
              </a:rPr>
              <a:t> be in </a:t>
            </a:r>
            <a:r>
              <a:rPr lang="vi-VN" sz="1600" dirty="0" err="1">
                <a:latin typeface="+mn-lt"/>
                <a:ea typeface="Aptos" panose="020B0004020202020204" pitchFamily="34" charset="0"/>
                <a:cs typeface="Times New Roman" panose="02020603050405020304" pitchFamily="18" charset="0"/>
              </a:rPr>
              <a:t>following</a:t>
            </a:r>
            <a:r>
              <a:rPr lang="vi-VN" sz="1600" dirty="0">
                <a:latin typeface="+mn-lt"/>
                <a:ea typeface="Aptos" panose="020B0004020202020204" pitchFamily="34" charset="0"/>
                <a:cs typeface="Times New Roman" panose="02020603050405020304" pitchFamily="18" charset="0"/>
              </a:rPr>
              <a:t> Technologies:</a:t>
            </a:r>
          </a:p>
          <a:p>
            <a:pPr marL="1484313" lvl="3" indent="-342900">
              <a:spcBef>
                <a:spcPts val="600"/>
              </a:spcBef>
              <a:spcAft>
                <a:spcPts val="600"/>
              </a:spcAft>
              <a:buSzPts val="1000"/>
              <a:buFont typeface="Symbol" panose="05050102010706020507" pitchFamily="18" charset="2"/>
              <a:buChar char=""/>
              <a:tabLst>
                <a:tab pos="457200" algn="l"/>
              </a:tabLst>
            </a:pPr>
            <a:r>
              <a:rPr lang="vi-VN" sz="1600" dirty="0" err="1">
                <a:latin typeface="+mn-lt"/>
                <a:ea typeface="Aptos" panose="020B0004020202020204" pitchFamily="34" charset="0"/>
                <a:cs typeface="Times New Roman" panose="02020603050405020304" pitchFamily="18" charset="0"/>
              </a:rPr>
              <a:t>Continuous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drying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tunnel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drier</a:t>
            </a:r>
            <a:r>
              <a:rPr lang="vi-VN" sz="1600" dirty="0">
                <a:latin typeface="+mn-lt"/>
                <a:ea typeface="Aptos" panose="020B0004020202020204" pitchFamily="34" charset="0"/>
                <a:cs typeface="Times New Roman" panose="02020603050405020304" pitchFamily="18" charset="0"/>
              </a:rPr>
              <a:t>)</a:t>
            </a:r>
          </a:p>
          <a:p>
            <a:pPr marL="1484313" lvl="3" indent="-342900">
              <a:spcBef>
                <a:spcPts val="600"/>
              </a:spcBef>
              <a:spcAft>
                <a:spcPts val="600"/>
              </a:spcAft>
              <a:buSzPts val="1000"/>
              <a:buFont typeface="Symbol" panose="05050102010706020507" pitchFamily="18" charset="2"/>
              <a:buChar char=""/>
              <a:tabLst>
                <a:tab pos="457200" algn="l"/>
              </a:tabLst>
            </a:pPr>
            <a:r>
              <a:rPr lang="vi-VN" sz="1600" dirty="0" err="1">
                <a:latin typeface="+mn-lt"/>
                <a:ea typeface="Aptos" panose="020B0004020202020204" pitchFamily="34" charset="0"/>
                <a:cs typeface="Times New Roman" panose="02020603050405020304" pitchFamily="18" charset="0"/>
              </a:rPr>
              <a:t>Batch</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drying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drying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chamber</a:t>
            </a:r>
            <a:r>
              <a:rPr lang="vi-VN" sz="1600" dirty="0">
                <a:latin typeface="+mn-lt"/>
                <a:ea typeface="Aptos" panose="020B0004020202020204" pitchFamily="34" charset="0"/>
                <a:cs typeface="Times New Roman" panose="02020603050405020304" pitchFamily="18" charset="0"/>
              </a:rPr>
              <a:t>)</a:t>
            </a: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2274437255"/>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60E50-FA97-7F85-9D2D-BAE03859805B}"/>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24AABB51-1914-AFD7-A880-9E71B4F62DB2}"/>
              </a:ext>
            </a:extLst>
          </p:cNvPr>
          <p:cNvSpPr txBox="1"/>
          <p:nvPr/>
        </p:nvSpPr>
        <p:spPr>
          <a:xfrm>
            <a:off x="368300" y="1057085"/>
            <a:ext cx="8407400" cy="3077766"/>
          </a:xfrm>
          <a:prstGeom prst="rect">
            <a:avLst/>
          </a:prstGeom>
          <a:noFill/>
        </p:spPr>
        <p:txBody>
          <a:bodyPr wrap="square">
            <a:spAutoFit/>
          </a:bodyPr>
          <a:lstStyle/>
          <a:p>
            <a:pPr>
              <a:spcBef>
                <a:spcPts val="600"/>
              </a:spcBef>
              <a:spcAft>
                <a:spcPts val="600"/>
              </a:spcAft>
              <a:buNone/>
            </a:pPr>
            <a:r>
              <a:rPr lang="vi-VN" sz="1600" b="1" u="sng" dirty="0" err="1">
                <a:latin typeface="+mn-lt"/>
                <a:ea typeface="Aptos" panose="020B0004020202020204" pitchFamily="34" charset="0"/>
                <a:cs typeface="Times New Roman" panose="02020603050405020304" pitchFamily="18" charset="0"/>
              </a:rPr>
              <a:t>Step</a:t>
            </a:r>
            <a:r>
              <a:rPr lang="vi-VN" sz="1600" b="1" u="sng" dirty="0">
                <a:latin typeface="+mn-lt"/>
                <a:ea typeface="Aptos" panose="020B0004020202020204" pitchFamily="34" charset="0"/>
                <a:cs typeface="Times New Roman" panose="02020603050405020304" pitchFamily="18" charset="0"/>
              </a:rPr>
              <a:t> 4 - </a:t>
            </a:r>
            <a:r>
              <a:rPr lang="vi-VN" sz="1600" b="1" u="sng" dirty="0" err="1">
                <a:latin typeface="+mn-lt"/>
                <a:ea typeface="Aptos" panose="020B0004020202020204" pitchFamily="34" charset="0"/>
                <a:cs typeface="Times New Roman" panose="02020603050405020304" pitchFamily="18" charset="0"/>
              </a:rPr>
              <a:t>Product</a:t>
            </a:r>
            <a:r>
              <a:rPr lang="vi-VN" sz="1600" b="1" u="sng" dirty="0">
                <a:latin typeface="+mn-lt"/>
                <a:ea typeface="Aptos" panose="020B0004020202020204" pitchFamily="34" charset="0"/>
                <a:cs typeface="Times New Roman" panose="02020603050405020304" pitchFamily="18" charset="0"/>
              </a:rPr>
              <a:t> </a:t>
            </a:r>
            <a:r>
              <a:rPr lang="vi-VN" sz="1600" b="1" u="sng" dirty="0" err="1">
                <a:latin typeface="+mn-lt"/>
                <a:ea typeface="Aptos" panose="020B0004020202020204" pitchFamily="34" charset="0"/>
                <a:cs typeface="Times New Roman" panose="02020603050405020304" pitchFamily="18" charset="0"/>
              </a:rPr>
              <a:t>decoration</a:t>
            </a:r>
            <a:endParaRPr lang="vi-VN" sz="16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Rough</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decoration</a:t>
            </a:r>
            <a:r>
              <a:rPr lang="vi-VN" sz="1600" b="1"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Carve, emboss or print patterns directly onto the product. </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Using the underglaze painting technique, creating unique features for each product.</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effectLst/>
                <a:latin typeface="+mn-lt"/>
                <a:ea typeface="Aptos" panose="020B0004020202020204" pitchFamily="34" charset="0"/>
                <a:cs typeface="Times New Roman" panose="02020603050405020304" pitchFamily="18" charset="0"/>
              </a:rPr>
              <a:t>Tool</a:t>
            </a:r>
            <a:r>
              <a:rPr lang="vi-VN" sz="1600" b="1" dirty="0">
                <a:effectLst/>
                <a:latin typeface="+mn-lt"/>
                <a:ea typeface="Aptos" panose="020B0004020202020204" pitchFamily="34" charset="0"/>
                <a:cs typeface="Times New Roman" panose="02020603050405020304" pitchFamily="18" charset="0"/>
              </a:rPr>
              <a:t>:</a:t>
            </a:r>
            <a:r>
              <a:rPr lang="en-US" sz="1600" dirty="0">
                <a:latin typeface="+mn-lt"/>
                <a:ea typeface="Aptos" panose="020B0004020202020204" pitchFamily="34" charset="0"/>
                <a:cs typeface="Times New Roman" panose="02020603050405020304" pitchFamily="18" charset="0"/>
              </a:rPr>
              <a:t>   Paintbrush, carving knife, pattern </a:t>
            </a:r>
            <a:r>
              <a:rPr lang="vi-VN" sz="1600" dirty="0" err="1">
                <a:latin typeface="+mn-lt"/>
                <a:ea typeface="Aptos" panose="020B0004020202020204" pitchFamily="34" charset="0"/>
                <a:cs typeface="Times New Roman" panose="02020603050405020304" pitchFamily="18" charset="0"/>
              </a:rPr>
              <a:t>pen</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printers</a:t>
            </a:r>
            <a:endParaRPr lang="en-US" sz="1600" dirty="0">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Characteristic</a:t>
            </a:r>
            <a:r>
              <a:rPr lang="vi-VN"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rPr>
              <a:t>Decorative patterns reflect the cultural and technical characteristics of each craft village</a:t>
            </a:r>
            <a:r>
              <a:rPr lang="vi-VN" sz="1600" dirty="0">
                <a:latin typeface="+mn-lt"/>
                <a:ea typeface="Aptos" panose="020B0004020202020204" pitchFamily="34" charset="0"/>
              </a:rPr>
              <a:t> </a:t>
            </a:r>
            <a:r>
              <a:rPr lang="vi-VN" sz="1600" dirty="0" err="1">
                <a:latin typeface="+mn-lt"/>
                <a:ea typeface="Aptos" panose="020B0004020202020204" pitchFamily="34" charset="0"/>
              </a:rPr>
              <a:t>for</a:t>
            </a:r>
            <a:r>
              <a:rPr lang="vi-VN" sz="1600" dirty="0">
                <a:latin typeface="+mn-lt"/>
                <a:ea typeface="Aptos" panose="020B0004020202020204" pitchFamily="34" charset="0"/>
              </a:rPr>
              <a:t> the </a:t>
            </a:r>
            <a:r>
              <a:rPr lang="vi-VN" sz="1600" dirty="0" err="1">
                <a:latin typeface="+mn-lt"/>
                <a:ea typeface="Aptos" panose="020B0004020202020204" pitchFamily="34" charset="0"/>
              </a:rPr>
              <a:t>house</a:t>
            </a:r>
            <a:r>
              <a:rPr lang="vi-VN" sz="1600" dirty="0">
                <a:latin typeface="+mn-lt"/>
                <a:ea typeface="Aptos" panose="020B0004020202020204" pitchFamily="34" charset="0"/>
              </a:rPr>
              <a:t> </a:t>
            </a:r>
            <a:r>
              <a:rPr lang="vi-VN" sz="1600" dirty="0" err="1">
                <a:latin typeface="+mn-lt"/>
                <a:ea typeface="Aptos" panose="020B0004020202020204" pitchFamily="34" charset="0"/>
              </a:rPr>
              <a:t>hold</a:t>
            </a:r>
            <a:r>
              <a:rPr lang="vi-VN" sz="1600" dirty="0">
                <a:latin typeface="+mn-lt"/>
                <a:ea typeface="Aptos" panose="020B0004020202020204" pitchFamily="34" charset="0"/>
              </a:rPr>
              <a:t> </a:t>
            </a:r>
            <a:r>
              <a:rPr lang="vi-VN" sz="1600" dirty="0" err="1">
                <a:latin typeface="+mn-lt"/>
                <a:ea typeface="Aptos" panose="020B0004020202020204" pitchFamily="34" charset="0"/>
              </a:rPr>
              <a:t>or</a:t>
            </a:r>
            <a:r>
              <a:rPr lang="vi-VN" sz="1600" dirty="0">
                <a:latin typeface="+mn-lt"/>
                <a:ea typeface="Aptos" panose="020B0004020202020204" pitchFamily="34" charset="0"/>
              </a:rPr>
              <a:t> </a:t>
            </a:r>
            <a:r>
              <a:rPr lang="vi-VN" sz="1600" dirty="0" err="1">
                <a:latin typeface="+mn-lt"/>
                <a:ea typeface="Aptos" panose="020B0004020202020204" pitchFamily="34" charset="0"/>
              </a:rPr>
              <a:t>art</a:t>
            </a:r>
            <a:r>
              <a:rPr lang="vi-VN" sz="1600" dirty="0">
                <a:latin typeface="+mn-lt"/>
                <a:ea typeface="Aptos" panose="020B0004020202020204" pitchFamily="34" charset="0"/>
              </a:rPr>
              <a:t> </a:t>
            </a:r>
            <a:r>
              <a:rPr lang="vi-VN" sz="1600" dirty="0" err="1">
                <a:latin typeface="+mn-lt"/>
                <a:ea typeface="Aptos" panose="020B0004020202020204" pitchFamily="34" charset="0"/>
              </a:rPr>
              <a:t>ceramic</a:t>
            </a:r>
            <a:r>
              <a:rPr lang="vi-VN" sz="1600" dirty="0">
                <a:latin typeface="+mn-lt"/>
                <a:ea typeface="Aptos" panose="020B0004020202020204" pitchFamily="34" charset="0"/>
              </a:rPr>
              <a:t>. In </a:t>
            </a:r>
            <a:r>
              <a:rPr lang="vi-VN" sz="1600" dirty="0" err="1">
                <a:latin typeface="+mn-lt"/>
                <a:ea typeface="Aptos" panose="020B0004020202020204" pitchFamily="34" charset="0"/>
              </a:rPr>
              <a:t>construction</a:t>
            </a:r>
            <a:r>
              <a:rPr lang="vi-VN" sz="1600" dirty="0">
                <a:latin typeface="+mn-lt"/>
                <a:ea typeface="Aptos" panose="020B0004020202020204" pitchFamily="34" charset="0"/>
              </a:rPr>
              <a:t> </a:t>
            </a:r>
            <a:r>
              <a:rPr lang="vi-VN" sz="1600" dirty="0" err="1">
                <a:latin typeface="+mn-lt"/>
                <a:ea typeface="Aptos" panose="020B0004020202020204" pitchFamily="34" charset="0"/>
              </a:rPr>
              <a:t>ceramic</a:t>
            </a:r>
            <a:r>
              <a:rPr lang="vi-VN" sz="1600" dirty="0">
                <a:latin typeface="+mn-lt"/>
                <a:ea typeface="Aptos" panose="020B0004020202020204" pitchFamily="34" charset="0"/>
              </a:rPr>
              <a:t>, the </a:t>
            </a:r>
            <a:r>
              <a:rPr lang="vi-VN" sz="1600" dirty="0" err="1">
                <a:latin typeface="+mn-lt"/>
                <a:ea typeface="Aptos" panose="020B0004020202020204" pitchFamily="34" charset="0"/>
              </a:rPr>
              <a:t>decorative</a:t>
            </a:r>
            <a:r>
              <a:rPr lang="vi-VN" sz="1600" dirty="0">
                <a:latin typeface="+mn-lt"/>
                <a:ea typeface="Aptos" panose="020B0004020202020204" pitchFamily="34" charset="0"/>
              </a:rPr>
              <a:t> </a:t>
            </a:r>
            <a:r>
              <a:rPr lang="vi-VN" sz="1600" dirty="0" err="1">
                <a:latin typeface="+mn-lt"/>
                <a:ea typeface="Aptos" panose="020B0004020202020204" pitchFamily="34" charset="0"/>
              </a:rPr>
              <a:t>normally</a:t>
            </a:r>
            <a:r>
              <a:rPr lang="vi-VN" sz="1600" dirty="0">
                <a:latin typeface="+mn-lt"/>
                <a:ea typeface="Aptos" panose="020B0004020202020204" pitchFamily="34" charset="0"/>
              </a:rPr>
              <a:t> </a:t>
            </a:r>
            <a:r>
              <a:rPr lang="vi-VN" sz="1600" dirty="0" err="1">
                <a:latin typeface="+mn-lt"/>
                <a:ea typeface="Aptos" panose="020B0004020202020204" pitchFamily="34" charset="0"/>
              </a:rPr>
              <a:t>printed</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3263198014"/>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2CEF-7632-C4AC-7ED0-976C7B55ABE2}"/>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5CDC2F75-3664-82F0-1950-19E5F843C6ED}"/>
              </a:ext>
            </a:extLst>
          </p:cNvPr>
          <p:cNvSpPr txBox="1"/>
          <p:nvPr/>
        </p:nvSpPr>
        <p:spPr>
          <a:xfrm>
            <a:off x="346528" y="991796"/>
            <a:ext cx="8450943" cy="4031873"/>
          </a:xfrm>
          <a:prstGeom prst="rect">
            <a:avLst/>
          </a:prstGeom>
          <a:noFill/>
        </p:spPr>
        <p:txBody>
          <a:bodyPr wrap="square">
            <a:spAutoFit/>
          </a:bodyPr>
          <a:lstStyle/>
          <a:p>
            <a:pPr>
              <a:spcBef>
                <a:spcPts val="600"/>
              </a:spcBef>
              <a:spcAft>
                <a:spcPts val="600"/>
              </a:spcAft>
              <a:buNone/>
            </a:pPr>
            <a:r>
              <a:rPr lang="en-US" sz="1600" b="1" u="sng" dirty="0">
                <a:latin typeface="+mn-lt"/>
                <a:ea typeface="Aptos" panose="020B0004020202020204" pitchFamily="34" charset="0"/>
                <a:cs typeface="Times New Roman" panose="02020603050405020304" pitchFamily="18" charset="0"/>
              </a:rPr>
              <a:t>Step 5: Glazing</a:t>
            </a:r>
            <a:endParaRPr lang="vi-VN" sz="1600" u="sng" dirty="0">
              <a:effectLst/>
              <a:latin typeface="+mn-lt"/>
              <a:ea typeface="Aptos" panose="020B0004020202020204" pitchFamily="34" charset="0"/>
              <a:cs typeface="Times New Roman" panose="02020603050405020304" pitchFamily="18" charset="0"/>
            </a:endParaRPr>
          </a:p>
          <a:p>
            <a:pPr marL="342900" indent="-342900">
              <a:spcBef>
                <a:spcPts val="600"/>
              </a:spcBef>
              <a:spcAft>
                <a:spcPts val="600"/>
              </a:spcAft>
              <a:buSzPts val="1000"/>
              <a:buFont typeface="Symbol" panose="05050102010706020507" pitchFamily="18" charset="2"/>
              <a:buChar char=""/>
              <a:tabLst>
                <a:tab pos="457200" algn="l"/>
              </a:tabLst>
            </a:pPr>
            <a:r>
              <a:rPr lang="en-US" sz="1600" b="1" u="sng" dirty="0">
                <a:latin typeface="+mn-lt"/>
                <a:ea typeface="Aptos" panose="020B0004020202020204" pitchFamily="34" charset="0"/>
                <a:cs typeface="Times New Roman" panose="02020603050405020304" pitchFamily="18" charset="0"/>
              </a:rPr>
              <a:t>Glazing</a:t>
            </a:r>
            <a:r>
              <a:rPr lang="vi-VN" sz="1600" b="1" dirty="0">
                <a:effectLst/>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rPr>
              <a:t>The product is either dipped into liquid glaze or sprayed with glaze onto the surface.</a:t>
            </a:r>
            <a:r>
              <a:rPr lang="vi-VN" sz="1600" dirty="0">
                <a:latin typeface="+mn-lt"/>
              </a:rPr>
              <a:t> In </a:t>
            </a:r>
            <a:r>
              <a:rPr lang="vi-VN" sz="1600" dirty="0" err="1">
                <a:latin typeface="+mn-lt"/>
              </a:rPr>
              <a:t>factories</a:t>
            </a:r>
            <a:r>
              <a:rPr lang="vi-VN" sz="1600" dirty="0">
                <a:latin typeface="+mn-lt"/>
              </a:rPr>
              <a:t>, </a:t>
            </a:r>
            <a:r>
              <a:rPr lang="vi-VN" sz="1600" dirty="0" err="1">
                <a:latin typeface="+mn-lt"/>
              </a:rPr>
              <a:t>glazing</a:t>
            </a:r>
            <a:r>
              <a:rPr lang="vi-VN" sz="1600" dirty="0">
                <a:latin typeface="+mn-lt"/>
              </a:rPr>
              <a:t> </a:t>
            </a:r>
            <a:r>
              <a:rPr lang="vi-VN" sz="1600" dirty="0" err="1">
                <a:latin typeface="+mn-lt"/>
              </a:rPr>
              <a:t>tiles</a:t>
            </a:r>
            <a:r>
              <a:rPr lang="vi-VN" sz="1600" dirty="0">
                <a:latin typeface="+mn-lt"/>
              </a:rPr>
              <a:t> </a:t>
            </a:r>
            <a:r>
              <a:rPr lang="vi-VN" sz="1600" dirty="0" err="1">
                <a:latin typeface="+mn-lt"/>
              </a:rPr>
              <a:t>could</a:t>
            </a:r>
            <a:r>
              <a:rPr lang="vi-VN" sz="1600" dirty="0">
                <a:latin typeface="+mn-lt"/>
              </a:rPr>
              <a:t> be a </a:t>
            </a:r>
            <a:r>
              <a:rPr lang="vi-VN" sz="1600" dirty="0" err="1">
                <a:latin typeface="+mn-lt"/>
              </a:rPr>
              <a:t>machine</a:t>
            </a:r>
            <a:r>
              <a:rPr lang="vi-VN" sz="1600" dirty="0">
                <a:latin typeface="+mn-lt"/>
              </a:rPr>
              <a:t> </a:t>
            </a:r>
            <a:r>
              <a:rPr lang="vi-VN" sz="1600" dirty="0" err="1">
                <a:latin typeface="+mn-lt"/>
              </a:rPr>
              <a:t>of</a:t>
            </a:r>
            <a:r>
              <a:rPr lang="vi-VN" sz="1600" dirty="0">
                <a:latin typeface="+mn-lt"/>
              </a:rPr>
              <a:t> </a:t>
            </a:r>
            <a:r>
              <a:rPr lang="vi-VN" sz="1600" dirty="0" err="1">
                <a:latin typeface="+mn-lt"/>
              </a:rPr>
              <a:t>both</a:t>
            </a:r>
            <a:r>
              <a:rPr lang="vi-VN" sz="1600" dirty="0">
                <a:latin typeface="+mn-lt"/>
              </a:rPr>
              <a:t> </a:t>
            </a:r>
            <a:r>
              <a:rPr lang="vi-VN" sz="1600" dirty="0" err="1">
                <a:latin typeface="+mn-lt"/>
              </a:rPr>
              <a:t>glazing</a:t>
            </a:r>
            <a:r>
              <a:rPr lang="vi-VN" sz="1600" dirty="0">
                <a:latin typeface="+mn-lt"/>
              </a:rPr>
              <a:t> </a:t>
            </a:r>
            <a:r>
              <a:rPr lang="vi-VN" sz="1600" dirty="0" err="1">
                <a:latin typeface="+mn-lt"/>
              </a:rPr>
              <a:t>and</a:t>
            </a:r>
            <a:r>
              <a:rPr lang="vi-VN" sz="1600" dirty="0">
                <a:latin typeface="+mn-lt"/>
              </a:rPr>
              <a:t> </a:t>
            </a:r>
            <a:r>
              <a:rPr lang="vi-VN" sz="1600" dirty="0" err="1">
                <a:latin typeface="+mn-lt"/>
              </a:rPr>
              <a:t>printing</a:t>
            </a:r>
            <a:r>
              <a:rPr lang="vi-VN" sz="1600" dirty="0">
                <a:latin typeface="+mn-lt"/>
              </a:rPr>
              <a:t> in </a:t>
            </a:r>
            <a:r>
              <a:rPr lang="vi-VN" sz="1600" dirty="0" err="1">
                <a:latin typeface="+mn-lt"/>
              </a:rPr>
              <a:t>one</a:t>
            </a:r>
            <a:r>
              <a:rPr lang="vi-VN" sz="1600" dirty="0">
                <a:latin typeface="+mn-lt"/>
              </a:rPr>
              <a:t>.</a:t>
            </a:r>
            <a:r>
              <a:rPr lang="en-US" sz="1600" dirty="0">
                <a:latin typeface="+mn-lt"/>
              </a:rPr>
              <a:t> </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rPr>
              <a:t>The glaze provides a glossy finish, protects the product, and enhances its aesthetic appeal.</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Type</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of</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glaze</a:t>
            </a:r>
            <a:r>
              <a:rPr lang="vi-VN" sz="1600" b="1" dirty="0">
                <a:latin typeface="+mn-lt"/>
                <a:ea typeface="Aptos" panose="020B0004020202020204" pitchFamily="34" charset="0"/>
                <a:cs typeface="Times New Roman" panose="02020603050405020304" pitchFamily="18" charset="0"/>
              </a:rPr>
              <a:t>: </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Colored glazes: Blue, brown, white, and jade glazes.</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Transparent glaze: Maintains the original color of the product</a:t>
            </a:r>
            <a:r>
              <a:rPr lang="vi-VN" sz="1600" dirty="0">
                <a:effectLst/>
                <a:latin typeface="+mn-lt"/>
                <a:ea typeface="Aptos" panose="020B0004020202020204" pitchFamily="34" charset="0"/>
                <a:cs typeface="Times New Roman" panose="02020603050405020304" pitchFamily="18" charset="0"/>
              </a:rPr>
              <a:t>.</a:t>
            </a: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latin typeface="+mn-lt"/>
                <a:ea typeface="Aptos" panose="020B0004020202020204" pitchFamily="34" charset="0"/>
                <a:cs typeface="Times New Roman" panose="02020603050405020304" pitchFamily="18" charset="0"/>
              </a:rPr>
              <a:t>Require</a:t>
            </a:r>
            <a:r>
              <a:rPr lang="vi-VN" sz="1600" b="1" dirty="0">
                <a:effectLst/>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The glaze should be even, without lumps or streaks.</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3891836838"/>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995C7-FF44-80CC-0A90-3E87C4D31065}"/>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CEE20206-E678-2F5D-8BC1-303D2F800924}"/>
              </a:ext>
            </a:extLst>
          </p:cNvPr>
          <p:cNvSpPr txBox="1"/>
          <p:nvPr/>
        </p:nvSpPr>
        <p:spPr>
          <a:xfrm>
            <a:off x="393701" y="1171418"/>
            <a:ext cx="8534400" cy="2769989"/>
          </a:xfrm>
          <a:prstGeom prst="rect">
            <a:avLst/>
          </a:prstGeom>
          <a:noFill/>
        </p:spPr>
        <p:txBody>
          <a:bodyPr wrap="square">
            <a:spAutoFit/>
          </a:bodyPr>
          <a:lstStyle/>
          <a:p>
            <a:pPr>
              <a:spcBef>
                <a:spcPts val="600"/>
              </a:spcBef>
              <a:spcAft>
                <a:spcPts val="600"/>
              </a:spcAft>
              <a:buNone/>
            </a:pPr>
            <a:r>
              <a:rPr lang="en-US" sz="1600" b="1" u="sng" dirty="0">
                <a:latin typeface="+mn-lt"/>
                <a:ea typeface="Aptos" panose="020B0004020202020204" pitchFamily="34" charset="0"/>
                <a:cs typeface="Times New Roman" panose="02020603050405020304" pitchFamily="18" charset="0"/>
              </a:rPr>
              <a:t>Step 6 - First firing of the product</a:t>
            </a:r>
            <a:endParaRPr lang="vi-VN" sz="16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Kiln</a:t>
            </a:r>
            <a:r>
              <a:rPr lang="vi-VN" sz="1600" b="1"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There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various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types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kilns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for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firing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process</a:t>
            </a:r>
            <a:r>
              <a:rPr lang="vi-VN" sz="1600" dirty="0">
                <a:latin typeface="+mn-lt"/>
                <a:ea typeface="Aptos" panose="020B0004020202020204" pitchFamily="34" charset="0"/>
                <a:cs typeface="Times New Roman" panose="02020603050405020304" pitchFamily="18" charset="0"/>
              </a:rPr>
              <a:t>. </a:t>
            </a:r>
            <a:r>
              <a:rPr lang="en-US" sz="1600" dirty="0">
                <a:latin typeface="+mn-lt"/>
              </a:rPr>
              <a:t>Traditional kilns (wood-fired or coal-fired) or modern kilns (gas or electric) are </a:t>
            </a:r>
            <a:r>
              <a:rPr lang="vi-VN" sz="1600" dirty="0" err="1">
                <a:latin typeface="+mn-lt"/>
              </a:rPr>
              <a:t>used</a:t>
            </a:r>
            <a:r>
              <a:rPr lang="vi-VN" sz="1600" dirty="0">
                <a:latin typeface="+mn-lt"/>
              </a:rPr>
              <a:t>. To </a:t>
            </a:r>
            <a:r>
              <a:rPr lang="vi-VN" sz="1600" dirty="0" err="1">
                <a:latin typeface="+mn-lt"/>
              </a:rPr>
              <a:t>produce</a:t>
            </a:r>
            <a:r>
              <a:rPr lang="vi-VN" sz="1600" dirty="0">
                <a:latin typeface="+mn-lt"/>
              </a:rPr>
              <a:t> </a:t>
            </a:r>
            <a:r>
              <a:rPr lang="vi-VN" sz="1600" dirty="0" err="1">
                <a:latin typeface="+mn-lt"/>
              </a:rPr>
              <a:t>construction</a:t>
            </a:r>
            <a:r>
              <a:rPr lang="vi-VN" sz="1600" dirty="0">
                <a:latin typeface="+mn-lt"/>
              </a:rPr>
              <a:t> </a:t>
            </a:r>
            <a:r>
              <a:rPr lang="vi-VN" sz="1600" dirty="0" err="1">
                <a:latin typeface="+mn-lt"/>
              </a:rPr>
              <a:t>ceramic</a:t>
            </a:r>
            <a:r>
              <a:rPr lang="vi-VN" sz="1600" dirty="0">
                <a:latin typeface="+mn-lt"/>
              </a:rPr>
              <a:t>, </a:t>
            </a:r>
            <a:r>
              <a:rPr lang="vi-VN" sz="1600" dirty="0" err="1">
                <a:latin typeface="+mn-lt"/>
              </a:rPr>
              <a:t>sanitary</a:t>
            </a:r>
            <a:r>
              <a:rPr lang="vi-VN" sz="1600" dirty="0">
                <a:latin typeface="+mn-lt"/>
              </a:rPr>
              <a:t> </a:t>
            </a:r>
            <a:r>
              <a:rPr lang="vi-VN" sz="1600" dirty="0" err="1">
                <a:latin typeface="+mn-lt"/>
              </a:rPr>
              <a:t>wares</a:t>
            </a:r>
            <a:r>
              <a:rPr lang="vi-VN" sz="1600" dirty="0">
                <a:latin typeface="+mn-lt"/>
              </a:rPr>
              <a:t>, </a:t>
            </a:r>
            <a:r>
              <a:rPr lang="vi-VN" sz="1600" dirty="0" err="1">
                <a:latin typeface="+mn-lt"/>
              </a:rPr>
              <a:t>technical</a:t>
            </a:r>
            <a:r>
              <a:rPr lang="vi-VN" sz="1600" dirty="0">
                <a:latin typeface="+mn-lt"/>
              </a:rPr>
              <a:t> </a:t>
            </a:r>
            <a:r>
              <a:rPr lang="vi-VN" sz="1600" dirty="0" err="1">
                <a:latin typeface="+mn-lt"/>
              </a:rPr>
              <a:t>ceramics</a:t>
            </a:r>
            <a:r>
              <a:rPr lang="vi-VN" sz="1600" dirty="0">
                <a:latin typeface="+mn-lt"/>
              </a:rPr>
              <a:t>, the </a:t>
            </a:r>
            <a:r>
              <a:rPr lang="vi-VN" sz="1600" dirty="0" err="1">
                <a:latin typeface="+mn-lt"/>
              </a:rPr>
              <a:t>tunnel</a:t>
            </a:r>
            <a:r>
              <a:rPr lang="vi-VN" sz="1600" dirty="0">
                <a:latin typeface="+mn-lt"/>
              </a:rPr>
              <a:t> </a:t>
            </a:r>
            <a:r>
              <a:rPr lang="vi-VN" sz="1600" dirty="0" err="1">
                <a:latin typeface="+mn-lt"/>
              </a:rPr>
              <a:t>kiln</a:t>
            </a:r>
            <a:r>
              <a:rPr lang="vi-VN" sz="1600" dirty="0">
                <a:latin typeface="+mn-lt"/>
              </a:rPr>
              <a:t> </a:t>
            </a:r>
            <a:r>
              <a:rPr lang="vi-VN" sz="1600" dirty="0" err="1">
                <a:latin typeface="+mn-lt"/>
              </a:rPr>
              <a:t>or</a:t>
            </a:r>
            <a:r>
              <a:rPr lang="vi-VN" sz="1600" dirty="0">
                <a:latin typeface="+mn-lt"/>
              </a:rPr>
              <a:t> </a:t>
            </a:r>
            <a:r>
              <a:rPr lang="vi-VN" sz="1600" dirty="0" err="1">
                <a:latin typeface="+mn-lt"/>
              </a:rPr>
              <a:t>Roller</a:t>
            </a:r>
            <a:r>
              <a:rPr lang="vi-VN" sz="1600" dirty="0">
                <a:latin typeface="+mn-lt"/>
              </a:rPr>
              <a:t> </a:t>
            </a:r>
            <a:r>
              <a:rPr lang="vi-VN" sz="1600" dirty="0" err="1">
                <a:latin typeface="+mn-lt"/>
              </a:rPr>
              <a:t>kiln</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Firing</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process</a:t>
            </a:r>
            <a:r>
              <a:rPr lang="vi-VN" sz="1600" b="1"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Firing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process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require</a:t>
            </a:r>
            <a:r>
              <a:rPr lang="vi-VN" sz="1600" dirty="0">
                <a:latin typeface="+mn-lt"/>
                <a:ea typeface="Aptos" panose="020B0004020202020204" pitchFamily="34" charset="0"/>
                <a:cs typeface="Times New Roman" panose="02020603050405020304" pitchFamily="18" charset="0"/>
              </a:rPr>
              <a:t> a </a:t>
            </a:r>
            <a:r>
              <a:rPr lang="vi-VN" sz="1600" dirty="0" err="1">
                <a:latin typeface="+mn-lt"/>
                <a:ea typeface="Aptos" panose="020B0004020202020204" pitchFamily="34" charset="0"/>
                <a:cs typeface="Times New Roman" panose="02020603050405020304" pitchFamily="18" charset="0"/>
              </a:rPr>
              <a:t>carefull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control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temperature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for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each</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step</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firing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Normally</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product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should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increase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temperature</a:t>
            </a:r>
            <a:r>
              <a:rPr lang="vi-VN" sz="1600" dirty="0">
                <a:latin typeface="+mn-lt"/>
                <a:ea typeface="Aptos" panose="020B0004020202020204" pitchFamily="34" charset="0"/>
                <a:cs typeface="Times New Roman" panose="02020603050405020304" pitchFamily="18" charset="0"/>
              </a:rPr>
              <a:t> in a </a:t>
            </a:r>
            <a:r>
              <a:rPr lang="vi-VN" sz="1600" dirty="0" err="1">
                <a:latin typeface="+mn-lt"/>
                <a:ea typeface="Aptos" panose="020B0004020202020204" pitchFamily="34" charset="0"/>
                <a:cs typeface="Times New Roman" panose="02020603050405020304" pitchFamily="18" charset="0"/>
              </a:rPr>
              <a:t>controlable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period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until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it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reached</a:t>
            </a:r>
            <a:r>
              <a:rPr lang="vi-VN" sz="1600" dirty="0">
                <a:latin typeface="+mn-lt"/>
                <a:ea typeface="Aptos" panose="020B0004020202020204" pitchFamily="34" charset="0"/>
                <a:cs typeface="Times New Roman" panose="02020603050405020304" pitchFamily="18" charset="0"/>
              </a:rPr>
              <a:t> to the </a:t>
            </a:r>
            <a:r>
              <a:rPr lang="vi-VN" sz="1600" dirty="0" err="1">
                <a:latin typeface="+mn-lt"/>
                <a:ea typeface="Aptos" panose="020B0004020202020204" pitchFamily="34" charset="0"/>
                <a:cs typeface="Times New Roman" panose="02020603050405020304" pitchFamily="18" charset="0"/>
              </a:rPr>
              <a:t>setting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temperature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normally</a:t>
            </a:r>
            <a:r>
              <a:rPr lang="vi-VN" sz="1600" dirty="0">
                <a:latin typeface="+mn-lt"/>
                <a:ea typeface="Aptos" panose="020B0004020202020204" pitchFamily="34" charset="0"/>
                <a:cs typeface="Times New Roman" panose="02020603050405020304" pitchFamily="18" charset="0"/>
              </a:rPr>
              <a:t>  800 – 1200 </a:t>
            </a:r>
            <a:r>
              <a:rPr lang="vi-VN" sz="1600" dirty="0" err="1">
                <a:latin typeface="+mn-lt"/>
                <a:ea typeface="Aptos" panose="020B0004020202020204" pitchFamily="34" charset="0"/>
                <a:cs typeface="Times New Roman" panose="02020603050405020304" pitchFamily="18" charset="0"/>
              </a:rPr>
              <a:t>oC</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depending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on</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product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and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also</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slowly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colling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down</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until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it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could</a:t>
            </a:r>
            <a:r>
              <a:rPr lang="vi-VN" sz="1600" dirty="0">
                <a:latin typeface="+mn-lt"/>
                <a:ea typeface="Aptos" panose="020B0004020202020204" pitchFamily="34" charset="0"/>
                <a:cs typeface="Times New Roman" panose="02020603050405020304" pitchFamily="18" charset="0"/>
              </a:rPr>
              <a:t> be </a:t>
            </a:r>
            <a:r>
              <a:rPr lang="vi-VN" sz="1600" dirty="0" err="1">
                <a:latin typeface="+mn-lt"/>
                <a:ea typeface="Aptos" panose="020B0004020202020204" pitchFamily="34" charset="0"/>
                <a:cs typeface="Times New Roman" panose="02020603050405020304" pitchFamily="18" charset="0"/>
              </a:rPr>
              <a:t>unloaded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from</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kiln</a:t>
            </a:r>
            <a:r>
              <a:rPr lang="vi-VN" sz="1600" dirty="0">
                <a:latin typeface="+mn-lt"/>
                <a:ea typeface="Aptos" panose="020B0004020202020204" pitchFamily="34" charset="0"/>
                <a:cs typeface="Times New Roman" panose="02020603050405020304" pitchFamily="18" charset="0"/>
              </a:rPr>
              <a:t>. </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latin typeface="+mn-lt"/>
                <a:ea typeface="Aptos" panose="020B0004020202020204" pitchFamily="34" charset="0"/>
                <a:cs typeface="Times New Roman" panose="02020603050405020304" pitchFamily="18" charset="0"/>
              </a:rPr>
              <a:t>Require</a:t>
            </a:r>
            <a:r>
              <a:rPr lang="vi-VN" sz="1600" b="1" dirty="0">
                <a:effectLst/>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Stable temperature, no thermal shock causing product </a:t>
            </a:r>
            <a:r>
              <a:rPr lang="vi-VN" sz="1600" dirty="0" err="1">
                <a:latin typeface="+mn-lt"/>
                <a:ea typeface="Aptos" panose="020B0004020202020204" pitchFamily="34" charset="0"/>
                <a:cs typeface="Times New Roman" panose="02020603050405020304" pitchFamily="18" charset="0"/>
              </a:rPr>
              <a:t>cracking</a:t>
            </a:r>
            <a:r>
              <a:rPr lang="vi-VN" sz="1600" dirty="0">
                <a:latin typeface="+mn-lt"/>
                <a:ea typeface="Aptos" panose="020B0004020202020204" pitchFamily="34" charset="0"/>
                <a:cs typeface="Times New Roman" panose="02020603050405020304" pitchFamily="18" charset="0"/>
              </a:rPr>
              <a:t>. </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3630257616"/>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ACD34-596E-16E0-7020-DDBC033DAA50}"/>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392AA201-42FD-C37F-F111-20E41B7CB3DF}"/>
              </a:ext>
            </a:extLst>
          </p:cNvPr>
          <p:cNvSpPr txBox="1"/>
          <p:nvPr/>
        </p:nvSpPr>
        <p:spPr>
          <a:xfrm>
            <a:off x="342901" y="1147944"/>
            <a:ext cx="8229599" cy="2985433"/>
          </a:xfrm>
          <a:prstGeom prst="rect">
            <a:avLst/>
          </a:prstGeom>
          <a:noFill/>
        </p:spPr>
        <p:txBody>
          <a:bodyPr wrap="square">
            <a:spAutoFit/>
          </a:bodyPr>
          <a:lstStyle/>
          <a:p>
            <a:pPr>
              <a:spcBef>
                <a:spcPts val="600"/>
              </a:spcBef>
              <a:spcAft>
                <a:spcPts val="600"/>
              </a:spcAft>
              <a:buNone/>
            </a:pPr>
            <a:r>
              <a:rPr lang="en-US" sz="1600" b="1" u="sng" dirty="0">
                <a:latin typeface="+mn-lt"/>
                <a:ea typeface="Aptos" panose="020B0004020202020204" pitchFamily="34" charset="0"/>
                <a:cs typeface="Times New Roman" panose="02020603050405020304" pitchFamily="18" charset="0"/>
              </a:rPr>
              <a:t>Step 7 - Finishing the product</a:t>
            </a:r>
            <a:endParaRPr lang="vi-VN" sz="16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Finishing</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after</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firing</a:t>
            </a:r>
            <a:r>
              <a:rPr lang="vi-VN" sz="1600" b="1"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Polish and smooth the surface if necessary.</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Add additional decoration by hand painting or decal printing</a:t>
            </a:r>
            <a:r>
              <a:rPr lang="vi-VN" sz="1600" dirty="0">
                <a:effectLst/>
                <a:latin typeface="+mn-lt"/>
                <a:ea typeface="Aptos" panose="020B0004020202020204" pitchFamily="34" charset="0"/>
                <a:cs typeface="Times New Roman" panose="02020603050405020304" pitchFamily="18" charset="0"/>
              </a:rPr>
              <a:t>.</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Grinding to ensure accurate dimensions for technical porcelain and sanitary porcelain products</a:t>
            </a:r>
            <a:endParaRPr lang="vi-VN" sz="1600" dirty="0">
              <a:latin typeface="+mn-lt"/>
              <a:ea typeface="Aptos" panose="020B0004020202020204" pitchFamily="34" charset="0"/>
              <a:cs typeface="Times New Roman" panose="02020603050405020304" pitchFamily="18" charset="0"/>
            </a:endParaRPr>
          </a:p>
          <a:p>
            <a:pPr marL="342900" indent="-342900">
              <a:spcBef>
                <a:spcPts val="600"/>
              </a:spcBef>
              <a:spcAft>
                <a:spcPts val="600"/>
              </a:spcAft>
              <a:buSzPts val="1000"/>
              <a:buFont typeface="Symbol" panose="05050102010706020507" pitchFamily="18" charset="2"/>
              <a:buChar char=""/>
              <a:tabLst>
                <a:tab pos="457200" algn="l"/>
              </a:tabLst>
            </a:pPr>
            <a:r>
              <a:rPr lang="en-US" sz="1600" b="1" dirty="0">
                <a:latin typeface="+mn-lt"/>
                <a:cs typeface="Times New Roman" panose="02020603050405020304" pitchFamily="18" charset="0"/>
              </a:rPr>
              <a:t>Check</a:t>
            </a:r>
            <a:r>
              <a:rPr lang="vi-VN" sz="1600" b="1" dirty="0">
                <a:latin typeface="+mn-lt"/>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Reject defective products: cracks, uneven glaze or non-standard shape.</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Pack</a:t>
            </a:r>
            <a:r>
              <a:rPr lang="en-US" sz="1600" b="1" dirty="0" err="1">
                <a:latin typeface="+mn-lt"/>
                <a:ea typeface="Aptos" panose="020B0004020202020204" pitchFamily="34" charset="0"/>
                <a:cs typeface="Times New Roman" panose="02020603050405020304" pitchFamily="18" charset="0"/>
              </a:rPr>
              <a:t>ing</a:t>
            </a:r>
            <a:r>
              <a:rPr lang="vi-VN"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Qualified products are packed into bales for easy shipping.</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1752930170"/>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D98A9-08BF-7558-971D-457E6F04355C}"/>
              </a:ext>
            </a:extLst>
          </p:cNvPr>
          <p:cNvSpPr>
            <a:spLocks noGrp="1"/>
          </p:cNvSpPr>
          <p:nvPr>
            <p:ph type="title"/>
          </p:nvPr>
        </p:nvSpPr>
        <p:spPr/>
        <p:txBody>
          <a:bodyPr>
            <a:normAutofit fontScale="90000"/>
          </a:bodyPr>
          <a:lstStyle/>
          <a:p>
            <a:r>
              <a:rPr lang="vi-VN" dirty="0" err="1"/>
              <a:t>Folk</a:t>
            </a:r>
            <a:r>
              <a:rPr lang="vi-VN" dirty="0"/>
              <a:t> </a:t>
            </a:r>
            <a:r>
              <a:rPr lang="vi-VN" dirty="0" err="1"/>
              <a:t>and</a:t>
            </a:r>
            <a:r>
              <a:rPr lang="vi-VN" dirty="0"/>
              <a:t> </a:t>
            </a:r>
            <a:r>
              <a:rPr lang="vi-VN" dirty="0" err="1"/>
              <a:t>fine</a:t>
            </a:r>
            <a:r>
              <a:rPr lang="vi-VN" dirty="0"/>
              <a:t> </a:t>
            </a:r>
            <a:r>
              <a:rPr lang="vi-VN" dirty="0" err="1"/>
              <a:t>arts</a:t>
            </a:r>
            <a:r>
              <a:rPr lang="vi-VN" dirty="0"/>
              <a:t> </a:t>
            </a:r>
            <a:r>
              <a:rPr lang="vi-VN" dirty="0" err="1"/>
              <a:t>Ceramic</a:t>
            </a:r>
            <a:r>
              <a:rPr lang="vi-VN" dirty="0"/>
              <a:t> </a:t>
            </a:r>
            <a:r>
              <a:rPr lang="vi-VN" dirty="0" err="1"/>
              <a:t>production</a:t>
            </a:r>
            <a:r>
              <a:rPr lang="vi-VN" dirty="0"/>
              <a:t> </a:t>
            </a:r>
            <a:r>
              <a:rPr lang="vi-VN" dirty="0" err="1"/>
              <a:t>process</a:t>
            </a:r>
            <a:endParaRPr lang="en-US" dirty="0"/>
          </a:p>
        </p:txBody>
      </p:sp>
      <p:sp>
        <p:nvSpPr>
          <p:cNvPr id="4" name="Content Placeholder 3">
            <a:extLst>
              <a:ext uri="{FF2B5EF4-FFF2-40B4-BE49-F238E27FC236}">
                <a16:creationId xmlns:a16="http://schemas.microsoft.com/office/drawing/2014/main" id="{CD91621A-A227-F53D-7C40-623B540B563A}"/>
              </a:ext>
            </a:extLst>
          </p:cNvPr>
          <p:cNvSpPr>
            <a:spLocks noGrp="1"/>
          </p:cNvSpPr>
          <p:nvPr>
            <p:ph sz="half" idx="2"/>
          </p:nvPr>
        </p:nvSpPr>
        <p:spPr>
          <a:xfrm>
            <a:off x="4611690" y="994960"/>
            <a:ext cx="4137025" cy="3791353"/>
          </a:xfrm>
        </p:spPr>
        <p:txBody>
          <a:bodyPr>
            <a:normAutofit fontScale="70000" lnSpcReduction="20000"/>
          </a:bodyPr>
          <a:lstStyle/>
          <a:p>
            <a:r>
              <a:rPr lang="en-US" dirty="0"/>
              <a:t>The preparation of raw materials requires a variety of streamlined raw materials.
The mixing requires precision and ensures plasticity, smoothness, electricity consumption or manpower for kneading
The shaping can have many methods that need to be aesthetic.
The drying of the product needs to control the drying process appropriately to avoid cracking and damage to the product
Glazing helps the product get the right color
The process of heating the main energy-consuming product needs to be considered for optimization. The firing needs to adjust the firing curve precisely to ensure product quality</a:t>
            </a:r>
          </a:p>
        </p:txBody>
      </p:sp>
      <p:pic>
        <p:nvPicPr>
          <p:cNvPr id="6" name="Picture 5">
            <a:extLst>
              <a:ext uri="{FF2B5EF4-FFF2-40B4-BE49-F238E27FC236}">
                <a16:creationId xmlns:a16="http://schemas.microsoft.com/office/drawing/2014/main" id="{9F9B01CC-FC7E-90A2-B269-3EF09131654B}"/>
              </a:ext>
            </a:extLst>
          </p:cNvPr>
          <p:cNvPicPr>
            <a:picLocks noChangeAspect="1"/>
          </p:cNvPicPr>
          <p:nvPr/>
        </p:nvPicPr>
        <p:blipFill>
          <a:blip r:embed="rId2"/>
          <a:stretch>
            <a:fillRect/>
          </a:stretch>
        </p:blipFill>
        <p:spPr>
          <a:xfrm>
            <a:off x="325464" y="994960"/>
            <a:ext cx="3957710" cy="3452187"/>
          </a:xfrm>
          <a:prstGeom prst="rect">
            <a:avLst/>
          </a:prstGeom>
        </p:spPr>
      </p:pic>
    </p:spTree>
    <p:extLst>
      <p:ext uri="{BB962C8B-B14F-4D97-AF65-F5344CB8AC3E}">
        <p14:creationId xmlns:p14="http://schemas.microsoft.com/office/powerpoint/2010/main" val="2597729263"/>
      </p:ext>
    </p:extLst>
  </p:cSld>
  <p:clrMapOvr>
    <a:masterClrMapping/>
  </p:clrMapOvr>
  <p:transition/>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268513" y="403929"/>
            <a:ext cx="8606971" cy="490538"/>
          </a:xfrm>
        </p:spPr>
        <p:txBody>
          <a:bodyPr>
            <a:noAutofit/>
          </a:bodyPr>
          <a:lstStyle/>
          <a:p>
            <a:pPr algn="ctr"/>
            <a:r>
              <a:rPr dirty="0" lang="vi-VN" sz="2200">
                <a:solidFill>
                  <a:schemeClr val="accent1">
                    <a:lumMod val="50000"/>
                  </a:schemeClr>
                </a:solidFill>
                <a:latin typeface="+mn-lt"/>
              </a:rPr>
              <a:t>GRANITE/PORCELAIN TILE PRODUCTION TECHNOLOGY</a:t>
            </a:r>
          </a:p>
        </p:txBody>
      </p:sp>
      <p:pic>
        <p:nvPicPr>
          <p:cNvPr id="5" name="Hình ảnh 4">
            <a:extLst>
              <a:ext uri="{FF2B5EF4-FFF2-40B4-BE49-F238E27FC236}">
                <a16:creationId xmlns:a16="http://schemas.microsoft.com/office/drawing/2014/main" id="{436C296C-0514-84EE-B0E2-1DDB82DD90F5}"/>
              </a:ext>
            </a:extLst>
          </p:cNvPr>
          <p:cNvPicPr>
            <a:picLocks noChangeAspect="1"/>
          </p:cNvPicPr>
          <p:nvPr/>
        </p:nvPicPr>
        <p:blipFill>
          <a:blip r:embed="rId2"/>
          <a:srcRect b="111"/>
          <a:stretch/>
        </p:blipFill>
        <p:spPr>
          <a:xfrm>
            <a:off x="268513" y="1160246"/>
            <a:ext cx="5464628" cy="3424301"/>
          </a:xfrm>
          <a:prstGeom prst="rect">
            <a:avLst/>
          </a:prstGeom>
        </p:spPr>
      </p:pic>
      <p:graphicFrame>
        <p:nvGraphicFramePr>
          <p:cNvPr id="10" name="Bảng 9">
            <a:extLst>
              <a:ext uri="{FF2B5EF4-FFF2-40B4-BE49-F238E27FC236}">
                <a16:creationId xmlns:a16="http://schemas.microsoft.com/office/drawing/2014/main" id="{8F390A47-4BC9-A8AC-2A68-805779BC9372}"/>
              </a:ext>
            </a:extLst>
          </p:cNvPr>
          <p:cNvGraphicFramePr>
            <a:graphicFrameLocks noGrp="1"/>
          </p:cNvGraphicFramePr>
          <p:nvPr>
            <p:extLst>
              <p:ext uri="{D42A27DB-BD31-4B8C-83A1-F6EECF244321}">
                <p14:modId xmlns:p14="http://schemas.microsoft.com/office/powerpoint/2010/main" val="375453597"/>
              </p:ext>
            </p:extLst>
          </p:nvPr>
        </p:nvGraphicFramePr>
        <p:xfrm>
          <a:off x="5486399" y="1201267"/>
          <a:ext cx="3389086" cy="3132424"/>
        </p:xfrm>
        <a:graphic>
          <a:graphicData uri="http://schemas.openxmlformats.org/drawingml/2006/table">
            <a:tbl>
              <a:tblPr bandRow="1" firstRow="1">
                <a:tableStyleId>{12ACAA50-B3C0-4FEF-8DD3-66675128A787}</a:tableStyleId>
              </a:tblPr>
              <a:tblGrid>
                <a:gridCol w="1628776">
                  <a:extLst>
                    <a:ext uri="{9D8B030D-6E8A-4147-A177-3AD203B41FA5}">
                      <a16:colId xmlns:a16="http://schemas.microsoft.com/office/drawing/2014/main" val="4163644879"/>
                    </a:ext>
                  </a:extLst>
                </a:gridCol>
                <a:gridCol w="1760310">
                  <a:extLst>
                    <a:ext uri="{9D8B030D-6E8A-4147-A177-3AD203B41FA5}">
                      <a16:colId xmlns:a16="http://schemas.microsoft.com/office/drawing/2014/main" val="217789521"/>
                    </a:ext>
                  </a:extLst>
                </a:gridCol>
              </a:tblGrid>
              <a:tr h="244374">
                <a:tc>
                  <a:txBody>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lang="en-US" sz="1000"/>
                        <a:t>A</a:t>
                      </a:r>
                      <a:r>
                        <a:rPr lang="vi-VN" sz="1000"/>
                        <a:t>nnotation</a:t>
                      </a:r>
                      <a:r>
                        <a:rPr lang="en-US" sz="1000"/>
                        <a:t>:</a:t>
                      </a:r>
                      <a:endParaRPr dirty="0" lang="vi-VN" sz="1000"/>
                    </a:p>
                  </a:txBody>
                  <a:tcPr/>
                </a:tc>
                <a:tc>
                  <a:txBody>
                    <a:bodyPr/>
                    <a:lstStyle/>
                    <a:p>
                      <a:endParaRPr dirty="0" lang="en-US" sz="1000"/>
                    </a:p>
                  </a:txBody>
                  <a:tcPr/>
                </a:tc>
                <a:extLst>
                  <a:ext uri="{0D108BD9-81ED-4DB2-BD59-A6C34878D82A}">
                    <a16:rowId xmlns:a16="http://schemas.microsoft.com/office/drawing/2014/main" val="2083634712"/>
                  </a:ext>
                </a:extLst>
              </a:tr>
              <a:tr h="2888050">
                <a:tc>
                  <a:txBody>
                    <a:bodyPr/>
                    <a:lstStyle/>
                    <a:p>
                      <a:r>
                        <a:rPr lang="vi-VN" sz="1000"/>
                        <a:t>(1) Feeding conveyor</a:t>
                      </a:r>
                      <a:endParaRPr lang="en-US" sz="1000"/>
                    </a:p>
                    <a:p>
                      <a:r>
                        <a:rPr lang="vi-VN" sz="1000"/>
                        <a:t>(2) Lump crusher</a:t>
                      </a:r>
                      <a:endParaRPr lang="en-US" sz="1000"/>
                    </a:p>
                    <a:p>
                      <a:r>
                        <a:rPr lang="vi-VN" sz="1000"/>
                        <a:t>(3) Weighing raw materials</a:t>
                      </a:r>
                      <a:endParaRPr lang="en-US" sz="1000"/>
                    </a:p>
                    <a:p>
                      <a:r>
                        <a:rPr lang="vi-VN" sz="1000"/>
                        <a:t>(4) Conveyor</a:t>
                      </a:r>
                      <a:endParaRPr lang="en-US" sz="1000"/>
                    </a:p>
                    <a:p>
                      <a:r>
                        <a:rPr lang="vi-VN" sz="1000"/>
                        <a:t>(5) Funnel</a:t>
                      </a:r>
                      <a:endParaRPr lang="en-US" sz="1000"/>
                    </a:p>
                    <a:p>
                      <a:r>
                        <a:rPr lang="vi-VN" sz="1000"/>
                        <a:t>(6) Conveyor</a:t>
                      </a:r>
                      <a:endParaRPr lang="en-US" sz="1000"/>
                    </a:p>
                    <a:p>
                      <a:r>
                        <a:rPr lang="vi-VN" sz="1000"/>
                        <a:t>(</a:t>
                      </a:r>
                      <a:r>
                        <a:rPr dirty="0" lang="vi-VN" sz="1000"/>
                        <a:t>7</a:t>
                      </a:r>
                      <a:r>
                        <a:rPr lang="vi-VN" sz="1000"/>
                        <a:t>) Ball mill</a:t>
                      </a:r>
                      <a:endParaRPr dirty="0" lang="vi-VN" sz="1000"/>
                    </a:p>
                    <a:p>
                      <a:r>
                        <a:rPr dirty="0" lang="vi-VN" sz="1000"/>
                        <a:t>(8</a:t>
                      </a:r>
                      <a:r>
                        <a:rPr lang="vi-VN" sz="1000"/>
                        <a:t>) </a:t>
                      </a:r>
                      <a:r>
                        <a:rPr lang="en-US" sz="1000"/>
                        <a:t>V</a:t>
                      </a:r>
                      <a:r>
                        <a:rPr lang="vi-VN" sz="1000"/>
                        <a:t>ibrating sieve</a:t>
                      </a:r>
                      <a:endParaRPr lang="en-US" sz="1000"/>
                    </a:p>
                    <a:p>
                      <a:r>
                        <a:rPr lang="vi-VN" sz="1000"/>
                        <a:t>(9) </a:t>
                      </a:r>
                      <a:r>
                        <a:rPr lang="en-US" sz="1000"/>
                        <a:t>Agitation pit</a:t>
                      </a:r>
                    </a:p>
                    <a:p>
                      <a:r>
                        <a:rPr lang="vi-VN" sz="1000"/>
                        <a:t>(10) </a:t>
                      </a:r>
                      <a:r>
                        <a:rPr lang="en-US" sz="1000"/>
                        <a:t>Diaphragm pump</a:t>
                      </a:r>
                    </a:p>
                    <a:p>
                      <a:r>
                        <a:rPr lang="vi-VN" sz="1000"/>
                        <a:t>(11) Transfer tank</a:t>
                      </a:r>
                      <a:endParaRPr lang="en-US" sz="1000"/>
                    </a:p>
                    <a:p>
                      <a:pPr algn="l" defTabSz="914400" eaLnBrk="1" fontAlgn="auto" hangingPunct="1" indent="0" latinLnBrk="0" marL="0" marR="0" rtl="0">
                        <a:lnSpc>
                          <a:spcPct val="100000"/>
                        </a:lnSpc>
                        <a:spcBef>
                          <a:spcPts val="0"/>
                        </a:spcBef>
                        <a:spcAft>
                          <a:spcPts val="0"/>
                        </a:spcAft>
                        <a:buClr>
                          <a:srgbClr val="000000"/>
                        </a:buClr>
                        <a:buSzTx/>
                        <a:buFont typeface="Arial"/>
                        <a:buNone/>
                        <a:tabLst/>
                        <a:defRPr/>
                      </a:pPr>
                      <a:r>
                        <a:rPr lang="vi-VN" sz="1000"/>
                        <a:t>(</a:t>
                      </a:r>
                      <a:r>
                        <a:rPr lang="en-US" sz="1000"/>
                        <a:t>With</a:t>
                      </a:r>
                      <a:r>
                        <a:rPr baseline="0" lang="en-US" sz="1000"/>
                        <a:t> v</a:t>
                      </a:r>
                      <a:r>
                        <a:rPr lang="vi-VN" sz="1000"/>
                        <a:t>ibrating sieve</a:t>
                      </a:r>
                      <a:r>
                        <a:rPr lang="en-US" sz="1000"/>
                        <a:t>)</a:t>
                      </a:r>
                      <a:endParaRPr dirty="0" lang="vi-VN" sz="1000"/>
                    </a:p>
                    <a:p>
                      <a:r>
                        <a:rPr dirty="0" lang="vi-VN" sz="1000"/>
                        <a:t>(12</a:t>
                      </a:r>
                      <a:r>
                        <a:rPr lang="vi-VN" sz="1000"/>
                        <a:t>) </a:t>
                      </a:r>
                      <a:r>
                        <a:rPr lang="en-US" sz="1000"/>
                        <a:t>Spray drying tower</a:t>
                      </a:r>
                    </a:p>
                    <a:p>
                      <a:r>
                        <a:rPr lang="vi-VN" sz="1000"/>
                        <a:t>(13) Clay powder silo tank</a:t>
                      </a:r>
                      <a:endParaRPr lang="en-US" sz="1000"/>
                    </a:p>
                    <a:p>
                      <a:r>
                        <a:rPr lang="vi-VN" sz="1000"/>
                        <a:t>(14) Conveyor (weigher)</a:t>
                      </a:r>
                      <a:endParaRPr dirty="0" lang="en-US" sz="1000"/>
                    </a:p>
                  </a:txBody>
                  <a:tcPr/>
                </a:tc>
                <a:tc>
                  <a:txBody>
                    <a:bodyPr/>
                    <a:lstStyle/>
                    <a:p>
                      <a:r>
                        <a:rPr dirty="0" lang="vi-VN" sz="1000"/>
                        <a:t>(15</a:t>
                      </a:r>
                      <a:r>
                        <a:rPr lang="vi-VN" sz="1000"/>
                        <a:t>) Hopper for raw material for press</a:t>
                      </a:r>
                      <a:endParaRPr lang="en-US" sz="1000"/>
                    </a:p>
                    <a:p>
                      <a:r>
                        <a:rPr lang="vi-VN" sz="1000"/>
                        <a:t>(16) </a:t>
                      </a:r>
                      <a:r>
                        <a:rPr lang="en-US" sz="1000"/>
                        <a:t>Powder feeding table</a:t>
                      </a:r>
                    </a:p>
                    <a:p>
                      <a:r>
                        <a:rPr lang="vi-VN" sz="1000"/>
                        <a:t>(17) Hydraulic press</a:t>
                      </a:r>
                      <a:endParaRPr lang="en-US" sz="1000"/>
                    </a:p>
                    <a:p>
                      <a:r>
                        <a:rPr lang="vi-VN" sz="1000"/>
                        <a:t>(18) 5-layer drying oven</a:t>
                      </a:r>
                      <a:endParaRPr lang="en-US" sz="1000"/>
                    </a:p>
                    <a:p>
                      <a:r>
                        <a:rPr lang="vi-VN" sz="1000"/>
                        <a:t>(19) </a:t>
                      </a:r>
                      <a:r>
                        <a:rPr lang="en-US" sz="1000"/>
                        <a:t>Glazing and printing line</a:t>
                      </a:r>
                    </a:p>
                    <a:p>
                      <a:r>
                        <a:rPr lang="vi-VN" sz="1000"/>
                        <a:t>(20) Greenware storage</a:t>
                      </a:r>
                      <a:endParaRPr lang="en-US" sz="1000"/>
                    </a:p>
                    <a:p>
                      <a:r>
                        <a:rPr lang="vi-VN" sz="1000"/>
                        <a:t>(21) Kiln</a:t>
                      </a:r>
                      <a:endParaRPr lang="en-US" sz="1000"/>
                    </a:p>
                    <a:p>
                      <a:r>
                        <a:rPr lang="vi-VN" sz="1000"/>
                        <a:t>(22) </a:t>
                      </a:r>
                      <a:r>
                        <a:rPr lang="en-US" sz="1000"/>
                        <a:t>Finished product storage</a:t>
                      </a:r>
                    </a:p>
                    <a:p>
                      <a:r>
                        <a:rPr lang="vi-VN" sz="1000"/>
                        <a:t>(23) </a:t>
                      </a:r>
                      <a:r>
                        <a:rPr lang="en-US" sz="1000"/>
                        <a:t>Edge grinding and polishing line</a:t>
                      </a:r>
                    </a:p>
                    <a:p>
                      <a:r>
                        <a:rPr lang="vi-VN" sz="1000"/>
                        <a:t>(24) Sorting and packing</a:t>
                      </a:r>
                      <a:endParaRPr lang="en-US" sz="1000"/>
                    </a:p>
                    <a:p>
                      <a:r>
                        <a:rPr lang="vi-VN" sz="1000"/>
                        <a:t>(25) Vibrating sieve</a:t>
                      </a:r>
                    </a:p>
                    <a:p>
                      <a:endParaRPr dirty="0" lang="en-US" sz="1000"/>
                    </a:p>
                  </a:txBody>
                  <a:tcPr/>
                </a:tc>
                <a:extLst>
                  <a:ext uri="{0D108BD9-81ED-4DB2-BD59-A6C34878D82A}">
                    <a16:rowId xmlns:a16="http://schemas.microsoft.com/office/drawing/2014/main" val="404294389"/>
                  </a:ext>
                </a:extLst>
              </a:tr>
            </a:tbl>
          </a:graphicData>
        </a:graphic>
      </p:graphicFrame>
      <p:sp>
        <p:nvSpPr>
          <p:cNvPr id="6" name="Rectangle 5"/>
          <p:cNvSpPr/>
          <p:nvPr/>
        </p:nvSpPr>
        <p:spPr>
          <a:xfrm>
            <a:off x="973724" y="1201267"/>
            <a:ext cx="4054207" cy="24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a:solidFill>
                  <a:schemeClr val="tx1"/>
                </a:solidFill>
              </a:rPr>
              <a:t>Granite/porcelain tile production technology</a:t>
            </a:r>
          </a:p>
        </p:txBody>
      </p:sp>
    </p:spTree>
    <p:extLst>
      <p:ext uri="{BB962C8B-B14F-4D97-AF65-F5344CB8AC3E}">
        <p14:creationId xmlns:p14="http://schemas.microsoft.com/office/powerpoint/2010/main" val="3816177024"/>
      </p:ext>
    </p:extLst>
  </p:cSld>
  <p:clrMapOvr>
    <a:masterClrMapping/>
  </p:clrMapOvr>
  <p:transition advClick="0"/>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4C6DF-7423-74CA-4780-B7700F1477AE}"/>
              </a:ext>
            </a:extLst>
          </p:cNvPr>
          <p:cNvSpPr>
            <a:spLocks noGrp="1"/>
          </p:cNvSpPr>
          <p:nvPr>
            <p:ph type="title"/>
          </p:nvPr>
        </p:nvSpPr>
        <p:spPr>
          <a:xfrm>
            <a:off x="0" y="342900"/>
            <a:ext cx="9144000" cy="490538"/>
          </a:xfrm>
        </p:spPr>
        <p:txBody>
          <a:bodyPr>
            <a:noAutofit/>
          </a:bodyPr>
          <a:lstStyle/>
          <a:p>
            <a:pPr algn="ctr"/>
            <a:r>
              <a:rPr lang="vi-VN" sz="2200">
                <a:solidFill>
                  <a:schemeClr val="accent1">
                    <a:lumMod val="50000"/>
                  </a:schemeClr>
                </a:solidFill>
                <a:latin typeface="+mn-lt"/>
              </a:rPr>
              <a:t>SANITARY CERAMIC PRODUCTION PROCESS</a:t>
            </a:r>
            <a:endParaRPr dirty="0" lang="en-US" sz="2200">
              <a:solidFill>
                <a:schemeClr val="accent1">
                  <a:lumMod val="50000"/>
                </a:schemeClr>
              </a:solidFill>
              <a:latin typeface="+mn-lt"/>
            </a:endParaRPr>
          </a:p>
        </p:txBody>
      </p:sp>
      <p:pic>
        <p:nvPicPr>
          <p:cNvPr id="7" name="Picture 6">
            <a:extLst>
              <a:ext uri="{FF2B5EF4-FFF2-40B4-BE49-F238E27FC236}">
                <a16:creationId xmlns:a16="http://schemas.microsoft.com/office/drawing/2014/main" id="{9514989B-00EB-6EF7-2BDF-53E30DA1656B}"/>
              </a:ext>
            </a:extLst>
          </p:cNvPr>
          <p:cNvPicPr>
            <a:picLocks noChangeAspect="1"/>
          </p:cNvPicPr>
          <p:nvPr/>
        </p:nvPicPr>
        <p:blipFill>
          <a:blip r:embed="rId2"/>
          <a:stretch>
            <a:fillRect/>
          </a:stretch>
        </p:blipFill>
        <p:spPr>
          <a:xfrm>
            <a:off x="5142423" y="1032923"/>
            <a:ext cx="3157506" cy="3910168"/>
          </a:xfrm>
          <a:prstGeom prst="rect">
            <a:avLst/>
          </a:prstGeom>
        </p:spPr>
      </p:pic>
      <p:pic>
        <p:nvPicPr>
          <p:cNvPr id="8" name="Picture 7">
            <a:extLst>
              <a:ext uri="{FF2B5EF4-FFF2-40B4-BE49-F238E27FC236}">
                <a16:creationId xmlns:a16="http://schemas.microsoft.com/office/drawing/2014/main" id="{CB7C1B40-32EC-4B30-11D4-82CAB207A0B4}"/>
              </a:ext>
            </a:extLst>
          </p:cNvPr>
          <p:cNvPicPr>
            <a:picLocks noChangeAspect="1"/>
          </p:cNvPicPr>
          <p:nvPr/>
        </p:nvPicPr>
        <p:blipFill rotWithShape="1">
          <a:blip r:embed="rId3">
            <a:extLst>
              <a:ext uri="{28A0092B-C50C-407E-A947-70E740481C1C}">
                <a14:useLocalDpi xmlns:a14="http://schemas.microsoft.com/office/drawing/2010/main" val="0"/>
              </a:ext>
            </a:extLst>
          </a:blip>
          <a:srcRect t="2"/>
          <a:stretch/>
        </p:blipFill>
        <p:spPr bwMode="auto">
          <a:xfrm>
            <a:off x="716143" y="1172623"/>
            <a:ext cx="3614557" cy="3360239"/>
          </a:xfrm>
          <a:prstGeom prst="rect">
            <a:avLst/>
          </a:prstGeom>
          <a:ln>
            <a:noFill/>
          </a:ln>
          <a:extLst>
            <a:ext uri="{53640926-AAD7-44D8-BBD7-CCE9431645EC}">
              <a14:shadowObscured xmlns:a14="http://schemas.microsoft.com/office/drawing/2010/main"/>
            </a:ext>
          </a:extLst>
        </p:spPr>
      </p:pic>
      <p:sp>
        <p:nvSpPr>
          <p:cNvPr id="3" name="Rectangle 2"/>
          <p:cNvSpPr/>
          <p:nvPr/>
        </p:nvSpPr>
        <p:spPr>
          <a:xfrm>
            <a:off x="5196365" y="1104900"/>
            <a:ext cx="800100" cy="3175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RAW MATERIALS</a:t>
            </a:r>
          </a:p>
        </p:txBody>
      </p:sp>
      <p:sp>
        <p:nvSpPr>
          <p:cNvPr id="6" name="Rectangle 5"/>
          <p:cNvSpPr/>
          <p:nvPr/>
        </p:nvSpPr>
        <p:spPr>
          <a:xfrm>
            <a:off x="5196365" y="1798642"/>
            <a:ext cx="800100" cy="3175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CASTING</a:t>
            </a:r>
          </a:p>
        </p:txBody>
      </p:sp>
      <p:sp>
        <p:nvSpPr>
          <p:cNvPr id="14" name="Rectangle 13"/>
          <p:cNvSpPr/>
          <p:nvPr/>
        </p:nvSpPr>
        <p:spPr>
          <a:xfrm>
            <a:off x="5196365" y="2492384"/>
            <a:ext cx="800100" cy="3175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GLAZE SPRAYING</a:t>
            </a:r>
            <a:endParaRPr b="1" lang="en-US" sz="600">
              <a:solidFill>
                <a:schemeClr val="tx1"/>
              </a:solidFill>
            </a:endParaRPr>
          </a:p>
        </p:txBody>
      </p:sp>
      <p:sp>
        <p:nvSpPr>
          <p:cNvPr id="15" name="Rectangle 14"/>
          <p:cNvSpPr/>
          <p:nvPr/>
        </p:nvSpPr>
        <p:spPr>
          <a:xfrm>
            <a:off x="5196365" y="3186126"/>
            <a:ext cx="800100" cy="3175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TUYNEL KILN</a:t>
            </a:r>
            <a:endParaRPr b="1" lang="en-US" sz="500">
              <a:solidFill>
                <a:schemeClr val="tx1"/>
              </a:solidFill>
            </a:endParaRPr>
          </a:p>
        </p:txBody>
      </p:sp>
      <p:sp>
        <p:nvSpPr>
          <p:cNvPr id="16" name="Rectangle 15"/>
          <p:cNvSpPr/>
          <p:nvPr/>
        </p:nvSpPr>
        <p:spPr>
          <a:xfrm>
            <a:off x="5196365" y="3886218"/>
            <a:ext cx="800100" cy="28573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CHECK</a:t>
            </a:r>
            <a:endParaRPr b="1" lang="en-US" sz="500">
              <a:solidFill>
                <a:schemeClr val="tx1"/>
              </a:solidFill>
            </a:endParaRPr>
          </a:p>
        </p:txBody>
      </p:sp>
      <p:sp>
        <p:nvSpPr>
          <p:cNvPr id="17" name="Rectangle 16"/>
          <p:cNvSpPr/>
          <p:nvPr/>
        </p:nvSpPr>
        <p:spPr>
          <a:xfrm>
            <a:off x="5196365" y="4567242"/>
            <a:ext cx="800100" cy="32383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PACKAGING  SHIPMENT</a:t>
            </a:r>
            <a:endParaRPr b="1" lang="en-US" sz="400">
              <a:solidFill>
                <a:schemeClr val="tx1"/>
              </a:solidFill>
            </a:endParaRPr>
          </a:p>
        </p:txBody>
      </p:sp>
      <p:sp>
        <p:nvSpPr>
          <p:cNvPr id="18" name="Rectangle 17"/>
          <p:cNvSpPr/>
          <p:nvPr/>
        </p:nvSpPr>
        <p:spPr>
          <a:xfrm>
            <a:off x="6621305" y="3549346"/>
            <a:ext cx="800100" cy="28573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SHAFT KILN</a:t>
            </a:r>
            <a:endParaRPr b="1" lang="en-US" sz="400">
              <a:solidFill>
                <a:schemeClr val="tx1"/>
              </a:solidFill>
            </a:endParaRPr>
          </a:p>
        </p:txBody>
      </p:sp>
      <p:sp>
        <p:nvSpPr>
          <p:cNvPr id="19" name="Rectangle 18"/>
          <p:cNvSpPr/>
          <p:nvPr/>
        </p:nvSpPr>
        <p:spPr>
          <a:xfrm>
            <a:off x="6614955" y="1814526"/>
            <a:ext cx="800100" cy="28573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WASTE LAGOON</a:t>
            </a:r>
            <a:endParaRPr b="1" lang="en-US" sz="300">
              <a:solidFill>
                <a:schemeClr val="tx1"/>
              </a:solidFill>
            </a:endParaRPr>
          </a:p>
        </p:txBody>
      </p:sp>
      <p:sp>
        <p:nvSpPr>
          <p:cNvPr id="4" name="Rectangle 3"/>
          <p:cNvSpPr/>
          <p:nvPr/>
        </p:nvSpPr>
        <p:spPr>
          <a:xfrm>
            <a:off x="6015867" y="1684664"/>
            <a:ext cx="535588" cy="227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FAILED</a:t>
            </a:r>
          </a:p>
        </p:txBody>
      </p:sp>
      <p:sp>
        <p:nvSpPr>
          <p:cNvPr id="20" name="Rectangle 19"/>
          <p:cNvSpPr/>
          <p:nvPr/>
        </p:nvSpPr>
        <p:spPr>
          <a:xfrm>
            <a:off x="6044057" y="3801128"/>
            <a:ext cx="535588" cy="227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700">
                <a:solidFill>
                  <a:schemeClr val="tx1"/>
                </a:solidFill>
              </a:rPr>
              <a:t>FAILED</a:t>
            </a:r>
          </a:p>
        </p:txBody>
      </p:sp>
    </p:spTree>
    <p:extLst>
      <p:ext uri="{BB962C8B-B14F-4D97-AF65-F5344CB8AC3E}">
        <p14:creationId xmlns:p14="http://schemas.microsoft.com/office/powerpoint/2010/main" val="4239202496"/>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75046-FCC6-BB26-F0FB-DCE35326FF73}"/>
              </a:ext>
            </a:extLst>
          </p:cNvPr>
          <p:cNvSpPr>
            <a:spLocks noGrp="1"/>
          </p:cNvSpPr>
          <p:nvPr>
            <p:ph type="title"/>
          </p:nvPr>
        </p:nvSpPr>
        <p:spPr>
          <a:xfrm>
            <a:off x="457200" y="302846"/>
            <a:ext cx="7893050" cy="490538"/>
          </a:xfrm>
        </p:spPr>
        <p:txBody>
          <a:bodyPr/>
          <a:lstStyle/>
          <a:p>
            <a:r>
              <a:rPr lang="vi-VN" sz="2000" dirty="0">
                <a:solidFill>
                  <a:schemeClr val="accent1">
                    <a:lumMod val="50000"/>
                  </a:schemeClr>
                </a:solidFill>
              </a:rPr>
              <a:t>HIGH QUANTITIES FACTORY FOR CERAMIC PROCESSING</a:t>
            </a:r>
            <a:endParaRPr lang="en-US" dirty="0"/>
          </a:p>
        </p:txBody>
      </p:sp>
      <p:sp>
        <p:nvSpPr>
          <p:cNvPr id="3" name="Content Placeholder 2">
            <a:extLst>
              <a:ext uri="{FF2B5EF4-FFF2-40B4-BE49-F238E27FC236}">
                <a16:creationId xmlns:a16="http://schemas.microsoft.com/office/drawing/2014/main" id="{E6B3AA65-C6BF-E277-E150-40F87ABDDC58}"/>
              </a:ext>
            </a:extLst>
          </p:cNvPr>
          <p:cNvSpPr>
            <a:spLocks noGrp="1"/>
          </p:cNvSpPr>
          <p:nvPr>
            <p:ph idx="1"/>
          </p:nvPr>
        </p:nvSpPr>
        <p:spPr>
          <a:xfrm>
            <a:off x="457200" y="1152475"/>
            <a:ext cx="8229600" cy="3067100"/>
          </a:xfrm>
        </p:spPr>
        <p:txBody>
          <a:bodyPr>
            <a:normAutofit lnSpcReduction="10000"/>
          </a:bodyPr>
          <a:lstStyle/>
          <a:p>
            <a:r>
              <a:rPr lang="vi-VN" dirty="0" err="1"/>
              <a:t>For</a:t>
            </a:r>
            <a:r>
              <a:rPr lang="vi-VN" dirty="0"/>
              <a:t> the </a:t>
            </a:r>
            <a:r>
              <a:rPr lang="vi-VN" dirty="0" err="1"/>
              <a:t>factories</a:t>
            </a:r>
            <a:r>
              <a:rPr lang="vi-VN" dirty="0"/>
              <a:t> </a:t>
            </a:r>
            <a:r>
              <a:rPr lang="vi-VN" dirty="0" err="1"/>
              <a:t>produce</a:t>
            </a:r>
            <a:r>
              <a:rPr lang="vi-VN" dirty="0"/>
              <a:t> </a:t>
            </a:r>
            <a:r>
              <a:rPr lang="vi-VN" dirty="0" err="1"/>
              <a:t>high</a:t>
            </a:r>
            <a:r>
              <a:rPr lang="vi-VN" dirty="0"/>
              <a:t> </a:t>
            </a:r>
            <a:r>
              <a:rPr lang="vi-VN" dirty="0" err="1"/>
              <a:t>quantities</a:t>
            </a:r>
            <a:r>
              <a:rPr lang="vi-VN" dirty="0"/>
              <a:t> </a:t>
            </a:r>
            <a:r>
              <a:rPr lang="vi-VN" dirty="0" err="1"/>
              <a:t>of</a:t>
            </a:r>
            <a:r>
              <a:rPr lang="vi-VN" dirty="0"/>
              <a:t> </a:t>
            </a:r>
            <a:r>
              <a:rPr lang="vi-VN" dirty="0" err="1"/>
              <a:t>similar</a:t>
            </a:r>
            <a:r>
              <a:rPr lang="vi-VN" dirty="0"/>
              <a:t> </a:t>
            </a:r>
            <a:r>
              <a:rPr lang="vi-VN" dirty="0" err="1"/>
              <a:t>product</a:t>
            </a:r>
            <a:r>
              <a:rPr lang="vi-VN" dirty="0"/>
              <a:t> </a:t>
            </a:r>
            <a:r>
              <a:rPr lang="vi-VN" dirty="0" err="1"/>
              <a:t>such</a:t>
            </a:r>
            <a:r>
              <a:rPr lang="vi-VN" dirty="0"/>
              <a:t> </a:t>
            </a:r>
            <a:r>
              <a:rPr lang="vi-VN" dirty="0" err="1"/>
              <a:t>as</a:t>
            </a:r>
            <a:r>
              <a:rPr lang="vi-VN" dirty="0"/>
              <a:t> </a:t>
            </a:r>
            <a:r>
              <a:rPr lang="vi-VN" dirty="0" err="1"/>
              <a:t>sanitary</a:t>
            </a:r>
            <a:r>
              <a:rPr lang="vi-VN" dirty="0"/>
              <a:t> </a:t>
            </a:r>
            <a:r>
              <a:rPr lang="vi-VN" dirty="0" err="1"/>
              <a:t>ware</a:t>
            </a:r>
            <a:r>
              <a:rPr lang="vi-VN" dirty="0"/>
              <a:t>, </a:t>
            </a:r>
            <a:r>
              <a:rPr lang="vi-VN" dirty="0" err="1"/>
              <a:t>tiles</a:t>
            </a:r>
            <a:r>
              <a:rPr lang="vi-VN" dirty="0"/>
              <a:t> </a:t>
            </a:r>
            <a:r>
              <a:rPr lang="vi-VN" dirty="0" err="1"/>
              <a:t>technical</a:t>
            </a:r>
            <a:r>
              <a:rPr lang="vi-VN" dirty="0"/>
              <a:t> </a:t>
            </a:r>
            <a:r>
              <a:rPr lang="vi-VN" dirty="0" err="1"/>
              <a:t>ceramic</a:t>
            </a:r>
            <a:r>
              <a:rPr lang="vi-VN" dirty="0"/>
              <a:t>, </a:t>
            </a:r>
            <a:r>
              <a:rPr lang="vi-VN" dirty="0" err="1"/>
              <a:t>or</a:t>
            </a:r>
            <a:r>
              <a:rPr lang="vi-VN" dirty="0"/>
              <a:t> </a:t>
            </a:r>
            <a:r>
              <a:rPr lang="vi-VN" dirty="0" err="1"/>
              <a:t>household</a:t>
            </a:r>
            <a:r>
              <a:rPr lang="vi-VN" dirty="0"/>
              <a:t> </a:t>
            </a:r>
            <a:r>
              <a:rPr lang="vi-VN" dirty="0" err="1"/>
              <a:t>ceramic</a:t>
            </a:r>
            <a:r>
              <a:rPr lang="vi-VN" dirty="0"/>
              <a:t>. </a:t>
            </a:r>
            <a:r>
              <a:rPr lang="vi-VN" dirty="0" err="1"/>
              <a:t>There</a:t>
            </a:r>
            <a:r>
              <a:rPr lang="vi-VN" dirty="0"/>
              <a:t> </a:t>
            </a:r>
            <a:r>
              <a:rPr lang="vi-VN" dirty="0" err="1"/>
              <a:t>are</a:t>
            </a:r>
            <a:r>
              <a:rPr lang="vi-VN" dirty="0"/>
              <a:t> </a:t>
            </a:r>
            <a:r>
              <a:rPr lang="vi-VN" dirty="0" err="1"/>
              <a:t>many</a:t>
            </a:r>
            <a:r>
              <a:rPr lang="vi-VN" dirty="0"/>
              <a:t> </a:t>
            </a:r>
            <a:r>
              <a:rPr lang="vi-VN" dirty="0" err="1"/>
              <a:t>energy</a:t>
            </a:r>
            <a:r>
              <a:rPr lang="vi-VN" dirty="0"/>
              <a:t> </a:t>
            </a:r>
            <a:r>
              <a:rPr lang="vi-VN" dirty="0" err="1"/>
              <a:t>consumption</a:t>
            </a:r>
            <a:r>
              <a:rPr lang="vi-VN" dirty="0"/>
              <a:t> </a:t>
            </a:r>
            <a:r>
              <a:rPr lang="vi-VN" dirty="0" err="1"/>
              <a:t>process</a:t>
            </a:r>
            <a:r>
              <a:rPr lang="vi-VN" dirty="0"/>
              <a:t> in the </a:t>
            </a:r>
            <a:r>
              <a:rPr lang="vi-VN" dirty="0" err="1"/>
              <a:t>factory</a:t>
            </a:r>
            <a:r>
              <a:rPr lang="vi-VN" dirty="0"/>
              <a:t> </a:t>
            </a:r>
            <a:r>
              <a:rPr lang="vi-VN" dirty="0" err="1"/>
              <a:t>including</a:t>
            </a:r>
            <a:r>
              <a:rPr lang="vi-VN" dirty="0"/>
              <a:t>:</a:t>
            </a:r>
          </a:p>
          <a:p>
            <a:pPr lvl="1"/>
            <a:r>
              <a:rPr lang="vi-VN" dirty="0" err="1"/>
              <a:t>Compressed</a:t>
            </a:r>
            <a:r>
              <a:rPr lang="vi-VN" dirty="0"/>
              <a:t> </a:t>
            </a:r>
            <a:r>
              <a:rPr lang="vi-VN" dirty="0" err="1"/>
              <a:t>air</a:t>
            </a:r>
            <a:r>
              <a:rPr lang="vi-VN" dirty="0"/>
              <a:t> </a:t>
            </a:r>
            <a:r>
              <a:rPr lang="vi-VN" dirty="0" err="1"/>
              <a:t>producing</a:t>
            </a:r>
            <a:r>
              <a:rPr lang="vi-VN" dirty="0"/>
              <a:t> </a:t>
            </a:r>
            <a:r>
              <a:rPr lang="vi-VN" dirty="0" err="1"/>
              <a:t>for</a:t>
            </a:r>
            <a:r>
              <a:rPr lang="vi-VN" dirty="0"/>
              <a:t> </a:t>
            </a:r>
            <a:r>
              <a:rPr lang="vi-VN" dirty="0" err="1"/>
              <a:t>different</a:t>
            </a:r>
            <a:r>
              <a:rPr lang="vi-VN" dirty="0"/>
              <a:t> </a:t>
            </a:r>
            <a:r>
              <a:rPr lang="vi-VN" dirty="0" err="1"/>
              <a:t>purposes</a:t>
            </a:r>
            <a:r>
              <a:rPr lang="vi-VN" dirty="0"/>
              <a:t> </a:t>
            </a:r>
            <a:r>
              <a:rPr lang="vi-VN" dirty="0" err="1"/>
              <a:t>of</a:t>
            </a:r>
            <a:r>
              <a:rPr lang="vi-VN" dirty="0"/>
              <a:t> </a:t>
            </a:r>
            <a:r>
              <a:rPr lang="vi-VN" dirty="0" err="1"/>
              <a:t>production</a:t>
            </a:r>
            <a:r>
              <a:rPr lang="vi-VN" dirty="0"/>
              <a:t> </a:t>
            </a:r>
            <a:r>
              <a:rPr lang="vi-VN" dirty="0" err="1"/>
              <a:t>process</a:t>
            </a:r>
            <a:r>
              <a:rPr lang="vi-VN" dirty="0"/>
              <a:t>.</a:t>
            </a:r>
          </a:p>
          <a:p>
            <a:pPr lvl="1"/>
            <a:r>
              <a:rPr lang="vi-VN" dirty="0" err="1"/>
              <a:t>Conveyors</a:t>
            </a:r>
            <a:r>
              <a:rPr lang="vi-VN" dirty="0"/>
              <a:t> to </a:t>
            </a:r>
            <a:r>
              <a:rPr lang="vi-VN" dirty="0" err="1"/>
              <a:t>transfer</a:t>
            </a:r>
            <a:r>
              <a:rPr lang="vi-VN" dirty="0"/>
              <a:t> </a:t>
            </a:r>
            <a:r>
              <a:rPr lang="vi-VN" dirty="0" err="1"/>
              <a:t>materials</a:t>
            </a:r>
            <a:r>
              <a:rPr lang="vi-VN" dirty="0"/>
              <a:t>.</a:t>
            </a:r>
          </a:p>
          <a:p>
            <a:pPr lvl="1"/>
            <a:r>
              <a:rPr lang="vi-VN" dirty="0" err="1"/>
              <a:t>Pumps</a:t>
            </a:r>
            <a:r>
              <a:rPr lang="vi-VN" dirty="0"/>
              <a:t> </a:t>
            </a:r>
            <a:r>
              <a:rPr lang="vi-VN" dirty="0" err="1"/>
              <a:t>for</a:t>
            </a:r>
            <a:r>
              <a:rPr lang="vi-VN" dirty="0"/>
              <a:t> </a:t>
            </a:r>
            <a:r>
              <a:rPr lang="vi-VN" dirty="0" err="1"/>
              <a:t>transfer</a:t>
            </a:r>
            <a:r>
              <a:rPr lang="vi-VN" dirty="0"/>
              <a:t> the </a:t>
            </a:r>
            <a:r>
              <a:rPr lang="vi-VN" dirty="0" err="1"/>
              <a:t>slurried</a:t>
            </a:r>
            <a:r>
              <a:rPr lang="vi-VN" dirty="0"/>
              <a:t> </a:t>
            </a:r>
            <a:r>
              <a:rPr lang="vi-VN" dirty="0" err="1"/>
              <a:t>materials</a:t>
            </a:r>
            <a:r>
              <a:rPr lang="vi-VN" dirty="0"/>
              <a:t>.</a:t>
            </a:r>
          </a:p>
          <a:p>
            <a:pPr lvl="1"/>
            <a:r>
              <a:rPr lang="vi-VN" dirty="0" err="1"/>
              <a:t>Raw</a:t>
            </a:r>
            <a:r>
              <a:rPr lang="vi-VN" dirty="0"/>
              <a:t> </a:t>
            </a:r>
            <a:r>
              <a:rPr lang="vi-VN" dirty="0" err="1"/>
              <a:t>materials</a:t>
            </a:r>
            <a:r>
              <a:rPr lang="vi-VN" dirty="0"/>
              <a:t> </a:t>
            </a:r>
            <a:r>
              <a:rPr lang="vi-VN" dirty="0" err="1"/>
              <a:t>milling</a:t>
            </a:r>
            <a:r>
              <a:rPr lang="vi-VN" dirty="0"/>
              <a:t> </a:t>
            </a:r>
            <a:r>
              <a:rPr lang="vi-VN" dirty="0" err="1"/>
              <a:t>and</a:t>
            </a:r>
            <a:r>
              <a:rPr lang="vi-VN" dirty="0"/>
              <a:t> </a:t>
            </a:r>
            <a:r>
              <a:rPr lang="vi-VN" dirty="0" err="1"/>
              <a:t>seaving</a:t>
            </a:r>
            <a:r>
              <a:rPr lang="vi-VN" dirty="0"/>
              <a:t> to </a:t>
            </a:r>
            <a:r>
              <a:rPr lang="vi-VN" dirty="0" err="1"/>
              <a:t>ensure</a:t>
            </a:r>
            <a:r>
              <a:rPr lang="vi-VN" dirty="0"/>
              <a:t> the </a:t>
            </a:r>
            <a:r>
              <a:rPr lang="vi-VN" dirty="0" err="1"/>
              <a:t>materials</a:t>
            </a:r>
            <a:r>
              <a:rPr lang="vi-VN" dirty="0"/>
              <a:t> </a:t>
            </a:r>
            <a:r>
              <a:rPr lang="vi-VN" dirty="0" err="1"/>
              <a:t>quality</a:t>
            </a:r>
            <a:r>
              <a:rPr lang="vi-VN" dirty="0"/>
              <a:t>.</a:t>
            </a:r>
          </a:p>
          <a:p>
            <a:pPr lvl="1"/>
            <a:r>
              <a:rPr lang="vi-VN" dirty="0" err="1"/>
              <a:t>Spray</a:t>
            </a:r>
            <a:r>
              <a:rPr lang="vi-VN" dirty="0"/>
              <a:t> </a:t>
            </a:r>
            <a:r>
              <a:rPr lang="vi-VN" dirty="0" err="1"/>
              <a:t>drier</a:t>
            </a:r>
            <a:r>
              <a:rPr lang="vi-VN" dirty="0"/>
              <a:t> </a:t>
            </a:r>
            <a:r>
              <a:rPr lang="vi-VN" dirty="0" err="1"/>
              <a:t>consume</a:t>
            </a:r>
            <a:r>
              <a:rPr lang="vi-VN" dirty="0"/>
              <a:t> a </a:t>
            </a:r>
            <a:r>
              <a:rPr lang="vi-VN" dirty="0" err="1"/>
              <a:t>large</a:t>
            </a:r>
            <a:r>
              <a:rPr lang="vi-VN" dirty="0"/>
              <a:t> </a:t>
            </a:r>
            <a:r>
              <a:rPr lang="vi-VN" dirty="0" err="1"/>
              <a:t>amount</a:t>
            </a:r>
            <a:r>
              <a:rPr lang="vi-VN" dirty="0"/>
              <a:t> </a:t>
            </a:r>
            <a:r>
              <a:rPr lang="vi-VN" dirty="0" err="1"/>
              <a:t>of</a:t>
            </a:r>
            <a:r>
              <a:rPr lang="vi-VN" dirty="0"/>
              <a:t> </a:t>
            </a:r>
            <a:r>
              <a:rPr lang="vi-VN" dirty="0" err="1"/>
              <a:t>heat</a:t>
            </a:r>
            <a:r>
              <a:rPr lang="vi-VN" dirty="0"/>
              <a:t> </a:t>
            </a:r>
            <a:r>
              <a:rPr lang="vi-VN" dirty="0" err="1"/>
              <a:t>energy</a:t>
            </a:r>
            <a:r>
              <a:rPr lang="vi-VN" dirty="0"/>
              <a:t> </a:t>
            </a:r>
            <a:r>
              <a:rPr lang="vi-VN" dirty="0" err="1"/>
              <a:t>for</a:t>
            </a:r>
            <a:r>
              <a:rPr lang="vi-VN" dirty="0"/>
              <a:t> </a:t>
            </a:r>
            <a:r>
              <a:rPr lang="vi-VN" dirty="0" err="1"/>
              <a:t>water</a:t>
            </a:r>
            <a:r>
              <a:rPr lang="vi-VN" dirty="0"/>
              <a:t> </a:t>
            </a:r>
            <a:r>
              <a:rPr lang="vi-VN" dirty="0" err="1"/>
              <a:t>evaporation</a:t>
            </a:r>
            <a:r>
              <a:rPr lang="vi-VN" dirty="0"/>
              <a:t>.</a:t>
            </a:r>
          </a:p>
          <a:p>
            <a:pPr lvl="1"/>
            <a:r>
              <a:rPr lang="vi-VN" dirty="0" err="1"/>
              <a:t>Drying</a:t>
            </a:r>
            <a:r>
              <a:rPr lang="vi-VN" dirty="0"/>
              <a:t> </a:t>
            </a:r>
            <a:r>
              <a:rPr lang="vi-VN" dirty="0" err="1"/>
              <a:t>kiln</a:t>
            </a:r>
            <a:r>
              <a:rPr lang="vi-VN" dirty="0"/>
              <a:t> </a:t>
            </a:r>
            <a:r>
              <a:rPr lang="vi-VN" dirty="0" err="1"/>
              <a:t>consume</a:t>
            </a:r>
            <a:r>
              <a:rPr lang="vi-VN" dirty="0"/>
              <a:t> a </a:t>
            </a:r>
            <a:r>
              <a:rPr lang="vi-VN" dirty="0" err="1"/>
              <a:t>high</a:t>
            </a:r>
            <a:r>
              <a:rPr lang="vi-VN" dirty="0"/>
              <a:t> </a:t>
            </a:r>
            <a:r>
              <a:rPr lang="vi-VN" dirty="0" err="1"/>
              <a:t>amount</a:t>
            </a:r>
            <a:r>
              <a:rPr lang="vi-VN" dirty="0"/>
              <a:t> </a:t>
            </a:r>
            <a:r>
              <a:rPr lang="vi-VN" dirty="0" err="1"/>
              <a:t>of</a:t>
            </a:r>
            <a:r>
              <a:rPr lang="vi-VN" dirty="0"/>
              <a:t> </a:t>
            </a:r>
            <a:r>
              <a:rPr lang="vi-VN" dirty="0" err="1"/>
              <a:t>heat</a:t>
            </a:r>
            <a:r>
              <a:rPr lang="vi-VN" dirty="0"/>
              <a:t> in the </a:t>
            </a:r>
            <a:r>
              <a:rPr lang="vi-VN" dirty="0" err="1"/>
              <a:t>form</a:t>
            </a:r>
            <a:r>
              <a:rPr lang="vi-VN" dirty="0"/>
              <a:t> </a:t>
            </a:r>
            <a:r>
              <a:rPr lang="vi-VN" dirty="0" err="1"/>
              <a:t>of</a:t>
            </a:r>
            <a:r>
              <a:rPr lang="vi-VN" dirty="0"/>
              <a:t> </a:t>
            </a:r>
            <a:r>
              <a:rPr lang="vi-VN" dirty="0" err="1"/>
              <a:t>fuel</a:t>
            </a:r>
            <a:r>
              <a:rPr lang="vi-VN" dirty="0"/>
              <a:t> </a:t>
            </a:r>
            <a:r>
              <a:rPr lang="vi-VN" dirty="0" err="1"/>
              <a:t>consumption</a:t>
            </a:r>
            <a:r>
              <a:rPr lang="vi-VN" dirty="0"/>
              <a:t>.</a:t>
            </a:r>
          </a:p>
          <a:p>
            <a:pPr lvl="1"/>
            <a:r>
              <a:rPr lang="vi-VN" dirty="0" err="1"/>
              <a:t>Firing</a:t>
            </a:r>
            <a:r>
              <a:rPr lang="vi-VN" dirty="0"/>
              <a:t> </a:t>
            </a:r>
            <a:r>
              <a:rPr lang="vi-VN" dirty="0" err="1"/>
              <a:t>process</a:t>
            </a:r>
            <a:r>
              <a:rPr lang="vi-VN" dirty="0"/>
              <a:t> in the </a:t>
            </a:r>
            <a:r>
              <a:rPr lang="vi-VN" dirty="0" err="1"/>
              <a:t>kiln</a:t>
            </a:r>
            <a:r>
              <a:rPr lang="vi-VN" dirty="0"/>
              <a:t> </a:t>
            </a:r>
            <a:r>
              <a:rPr lang="vi-VN" dirty="0" err="1"/>
              <a:t>consume</a:t>
            </a:r>
            <a:r>
              <a:rPr lang="vi-VN" dirty="0"/>
              <a:t> </a:t>
            </a:r>
            <a:r>
              <a:rPr lang="vi-VN" dirty="0" err="1"/>
              <a:t>highest</a:t>
            </a:r>
            <a:r>
              <a:rPr lang="vi-VN" dirty="0"/>
              <a:t> </a:t>
            </a:r>
            <a:r>
              <a:rPr lang="vi-VN" dirty="0" err="1"/>
              <a:t>amount</a:t>
            </a:r>
            <a:r>
              <a:rPr lang="vi-VN" dirty="0"/>
              <a:t> </a:t>
            </a:r>
            <a:r>
              <a:rPr lang="vi-VN" dirty="0" err="1"/>
              <a:t>of</a:t>
            </a:r>
            <a:r>
              <a:rPr lang="vi-VN" dirty="0"/>
              <a:t> </a:t>
            </a:r>
            <a:r>
              <a:rPr lang="vi-VN" dirty="0" err="1"/>
              <a:t>Heat</a:t>
            </a:r>
            <a:r>
              <a:rPr lang="vi-VN" dirty="0"/>
              <a:t> </a:t>
            </a:r>
            <a:r>
              <a:rPr lang="vi-VN" dirty="0" err="1"/>
              <a:t>energy</a:t>
            </a:r>
            <a:r>
              <a:rPr lang="vi-VN" dirty="0"/>
              <a:t> in the </a:t>
            </a:r>
            <a:r>
              <a:rPr lang="vi-VN" dirty="0" err="1"/>
              <a:t>form</a:t>
            </a:r>
            <a:r>
              <a:rPr lang="vi-VN" dirty="0"/>
              <a:t> </a:t>
            </a:r>
            <a:r>
              <a:rPr lang="vi-VN" dirty="0" err="1"/>
              <a:t>of</a:t>
            </a:r>
            <a:r>
              <a:rPr lang="vi-VN" dirty="0"/>
              <a:t> </a:t>
            </a:r>
            <a:r>
              <a:rPr lang="vi-VN" dirty="0" err="1"/>
              <a:t>fuel</a:t>
            </a:r>
            <a:r>
              <a:rPr lang="vi-VN" dirty="0"/>
              <a:t> </a:t>
            </a:r>
            <a:r>
              <a:rPr lang="vi-VN" dirty="0" err="1"/>
              <a:t>consumption</a:t>
            </a:r>
            <a:r>
              <a:rPr lang="vi-VN" dirty="0"/>
              <a:t>.</a:t>
            </a:r>
          </a:p>
          <a:p>
            <a:pPr lvl="1"/>
            <a:r>
              <a:rPr lang="vi-VN" dirty="0" err="1"/>
              <a:t>Normally</a:t>
            </a:r>
            <a:r>
              <a:rPr lang="vi-VN" dirty="0"/>
              <a:t>, </a:t>
            </a:r>
            <a:r>
              <a:rPr lang="vi-VN" dirty="0" err="1"/>
              <a:t>fuel</a:t>
            </a:r>
            <a:r>
              <a:rPr lang="vi-VN" dirty="0"/>
              <a:t> </a:t>
            </a:r>
            <a:r>
              <a:rPr lang="vi-VN" dirty="0" err="1"/>
              <a:t>used</a:t>
            </a:r>
            <a:r>
              <a:rPr lang="vi-VN" dirty="0"/>
              <a:t> in the </a:t>
            </a:r>
            <a:r>
              <a:rPr lang="vi-VN" dirty="0" err="1"/>
              <a:t>facilities</a:t>
            </a:r>
            <a:r>
              <a:rPr lang="vi-VN" dirty="0"/>
              <a:t> </a:t>
            </a:r>
            <a:r>
              <a:rPr lang="vi-VN" dirty="0" err="1"/>
              <a:t>is</a:t>
            </a:r>
            <a:r>
              <a:rPr lang="vi-VN" dirty="0"/>
              <a:t> </a:t>
            </a:r>
            <a:r>
              <a:rPr lang="vi-VN" dirty="0" err="1"/>
              <a:t>gas</a:t>
            </a:r>
            <a:r>
              <a:rPr lang="vi-VN" dirty="0"/>
              <a:t> </a:t>
            </a:r>
            <a:r>
              <a:rPr lang="vi-VN" dirty="0" err="1"/>
              <a:t>such</a:t>
            </a:r>
            <a:r>
              <a:rPr lang="vi-VN" dirty="0"/>
              <a:t> </a:t>
            </a:r>
            <a:r>
              <a:rPr lang="vi-VN" dirty="0" err="1"/>
              <a:t>as</a:t>
            </a:r>
            <a:r>
              <a:rPr lang="vi-VN" dirty="0"/>
              <a:t> LPG; CNG </a:t>
            </a:r>
            <a:r>
              <a:rPr lang="vi-VN" dirty="0" err="1"/>
              <a:t>or</a:t>
            </a:r>
            <a:r>
              <a:rPr lang="vi-VN" dirty="0"/>
              <a:t> </a:t>
            </a:r>
            <a:r>
              <a:rPr lang="vi-VN" dirty="0" err="1"/>
              <a:t>gas</a:t>
            </a:r>
            <a:r>
              <a:rPr lang="vi-VN" dirty="0"/>
              <a:t> </a:t>
            </a:r>
            <a:r>
              <a:rPr lang="vi-VN" dirty="0" err="1"/>
              <a:t>produced</a:t>
            </a:r>
            <a:r>
              <a:rPr lang="vi-VN" dirty="0"/>
              <a:t> </a:t>
            </a:r>
            <a:r>
              <a:rPr lang="vi-VN" dirty="0" err="1"/>
              <a:t>by</a:t>
            </a:r>
            <a:r>
              <a:rPr lang="vi-VN" dirty="0"/>
              <a:t> </a:t>
            </a:r>
            <a:r>
              <a:rPr lang="vi-VN" dirty="0" err="1"/>
              <a:t>coal</a:t>
            </a:r>
            <a:r>
              <a:rPr lang="vi-VN" dirty="0"/>
              <a:t> </a:t>
            </a:r>
            <a:r>
              <a:rPr lang="vi-VN" dirty="0" err="1"/>
              <a:t>gasifier</a:t>
            </a:r>
            <a:r>
              <a:rPr lang="vi-VN" dirty="0"/>
              <a:t>. In </a:t>
            </a:r>
            <a:r>
              <a:rPr lang="vi-VN" dirty="0" err="1"/>
              <a:t>some</a:t>
            </a:r>
            <a:r>
              <a:rPr lang="vi-VN" dirty="0"/>
              <a:t> </a:t>
            </a:r>
            <a:r>
              <a:rPr lang="vi-VN" dirty="0" err="1"/>
              <a:t>cases</a:t>
            </a:r>
            <a:r>
              <a:rPr lang="vi-VN" dirty="0"/>
              <a:t>, the </a:t>
            </a:r>
            <a:r>
              <a:rPr lang="vi-VN" dirty="0" err="1"/>
              <a:t>gasifier</a:t>
            </a:r>
            <a:r>
              <a:rPr lang="vi-VN" dirty="0"/>
              <a:t> </a:t>
            </a:r>
            <a:r>
              <a:rPr lang="vi-VN" dirty="0" err="1"/>
              <a:t>could</a:t>
            </a:r>
            <a:r>
              <a:rPr lang="vi-VN" dirty="0"/>
              <a:t> </a:t>
            </a:r>
            <a:r>
              <a:rPr lang="vi-VN" dirty="0" err="1"/>
              <a:t>use</a:t>
            </a:r>
            <a:r>
              <a:rPr lang="vi-VN" dirty="0"/>
              <a:t> </a:t>
            </a:r>
            <a:r>
              <a:rPr lang="vi-VN" dirty="0" err="1"/>
              <a:t>Biomass</a:t>
            </a:r>
            <a:r>
              <a:rPr lang="vi-VN" dirty="0"/>
              <a:t> </a:t>
            </a:r>
            <a:r>
              <a:rPr lang="vi-VN" dirty="0" err="1"/>
              <a:t>as</a:t>
            </a:r>
            <a:r>
              <a:rPr lang="vi-VN" dirty="0"/>
              <a:t> a </a:t>
            </a:r>
            <a:r>
              <a:rPr lang="vi-VN" dirty="0" err="1"/>
              <a:t>fuel</a:t>
            </a:r>
            <a:r>
              <a:rPr lang="vi-VN" dirty="0"/>
              <a:t>. </a:t>
            </a:r>
          </a:p>
        </p:txBody>
      </p:sp>
    </p:spTree>
    <p:extLst>
      <p:ext uri="{BB962C8B-B14F-4D97-AF65-F5344CB8AC3E}">
        <p14:creationId xmlns:p14="http://schemas.microsoft.com/office/powerpoint/2010/main" val="1388914703"/>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15508-9A33-EB4D-49E9-25B8134E62CE}"/>
              </a:ext>
            </a:extLst>
          </p:cNvPr>
          <p:cNvSpPr>
            <a:spLocks noGrp="1"/>
          </p:cNvSpPr>
          <p:nvPr>
            <p:ph type="title"/>
          </p:nvPr>
        </p:nvSpPr>
        <p:spPr/>
        <p:txBody>
          <a:bodyPr>
            <a:normAutofit fontScale="90000"/>
          </a:bodyPr>
          <a:lstStyle/>
          <a:p>
            <a:pPr algn="ctr"/>
            <a:r>
              <a:rPr lang="en-VN" dirty="0">
                <a:solidFill>
                  <a:schemeClr val="accent1">
                    <a:lumMod val="50000"/>
                  </a:schemeClr>
                </a:solidFill>
              </a:rPr>
              <a:t>Content</a:t>
            </a:r>
          </a:p>
        </p:txBody>
      </p:sp>
      <p:sp>
        <p:nvSpPr>
          <p:cNvPr id="6" name="Content Placeholder 2">
            <a:extLst>
              <a:ext uri="{FF2B5EF4-FFF2-40B4-BE49-F238E27FC236}">
                <a16:creationId xmlns:a16="http://schemas.microsoft.com/office/drawing/2014/main" id="{7634EB48-4E1A-4015-339B-BEC8CB33F8CD}"/>
              </a:ext>
            </a:extLst>
          </p:cNvPr>
          <p:cNvSpPr>
            <a:spLocks noGrp="1"/>
          </p:cNvSpPr>
          <p:nvPr>
            <p:ph idx="1"/>
          </p:nvPr>
        </p:nvSpPr>
        <p:spPr>
          <a:xfrm>
            <a:off x="457200" y="1587784"/>
            <a:ext cx="7734300" cy="2270840"/>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rPr>
              <a:t>INFORMATION ON TYPICAL TECHNOLOGICAL LINE CHARACTERISTICS</a:t>
            </a:r>
          </a:p>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rPr>
              <a:t>SOME TECHNOLOGICAL LINE CHARACTERISTICS IN BRICK AND CERAMIC PRODUCTION LINE</a:t>
            </a:r>
          </a:p>
        </p:txBody>
      </p:sp>
    </p:spTree>
    <p:extLst>
      <p:ext uri="{BB962C8B-B14F-4D97-AF65-F5344CB8AC3E}">
        <p14:creationId xmlns:p14="http://schemas.microsoft.com/office/powerpoint/2010/main" val="644504359"/>
      </p:ext>
    </p:extLst>
  </p:cSld>
  <p:clrMapOvr>
    <a:masterClrMapping/>
  </p:clrMapOvr>
  <p:transition/>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D9F43-9975-ADC7-D3C0-76F0F2860996}"/>
              </a:ext>
            </a:extLst>
          </p:cNvPr>
          <p:cNvSpPr>
            <a:spLocks noGrp="1"/>
          </p:cNvSpPr>
          <p:nvPr>
            <p:ph type="title"/>
          </p:nvPr>
        </p:nvSpPr>
        <p:spPr>
          <a:xfrm>
            <a:off x="0" y="428878"/>
            <a:ext cx="9144000" cy="490538"/>
          </a:xfrm>
        </p:spPr>
        <p:txBody>
          <a:bodyPr>
            <a:noAutofit/>
          </a:bodyPr>
          <a:lstStyle/>
          <a:p>
            <a:pPr algn="ctr"/>
            <a:r>
              <a:rPr lang="en-US" sz="2200">
                <a:solidFill>
                  <a:schemeClr val="accent1">
                    <a:lumMod val="50000"/>
                  </a:schemeClr>
                </a:solidFill>
                <a:latin typeface="+mn-lt"/>
              </a:rPr>
              <a:t>TYPES OF KILNS FOR CERAMIC PRODUCTS</a:t>
            </a:r>
            <a:endParaRPr dirty="0" lang="en-US" sz="2200">
              <a:solidFill>
                <a:schemeClr val="accent1">
                  <a:lumMod val="50000"/>
                </a:schemeClr>
              </a:solidFill>
              <a:latin typeface="+mn-lt"/>
            </a:endParaRPr>
          </a:p>
        </p:txBody>
      </p:sp>
      <p:pic>
        <p:nvPicPr>
          <p:cNvPr id="4" name="Picture 3">
            <a:extLst>
              <a:ext uri="{FF2B5EF4-FFF2-40B4-BE49-F238E27FC236}">
                <a16:creationId xmlns:a16="http://schemas.microsoft.com/office/drawing/2014/main" id="{FA8AECA6-2E92-B325-CAE9-1242970D58AB}"/>
              </a:ext>
            </a:extLst>
          </p:cNvPr>
          <p:cNvPicPr>
            <a:picLocks noChangeAspect="1"/>
          </p:cNvPicPr>
          <p:nvPr/>
        </p:nvPicPr>
        <p:blipFill>
          <a:blip r:embed="rId2"/>
          <a:srcRect/>
          <a:stretch>
            <a:fillRect/>
          </a:stretch>
        </p:blipFill>
        <p:spPr bwMode="auto">
          <a:xfrm>
            <a:off x="418641" y="1113574"/>
            <a:ext cx="3699332" cy="1593062"/>
          </a:xfrm>
          <a:prstGeom prst="rect">
            <a:avLst/>
          </a:prstGeom>
          <a:noFill/>
          <a:ln w="9525">
            <a:noFill/>
            <a:miter lim="800000"/>
            <a:headEnd/>
            <a:tailEnd/>
          </a:ln>
        </p:spPr>
      </p:pic>
      <p:sp>
        <p:nvSpPr>
          <p:cNvPr id="5" name="TextBox 4">
            <a:extLst>
              <a:ext uri="{FF2B5EF4-FFF2-40B4-BE49-F238E27FC236}">
                <a16:creationId xmlns:a16="http://schemas.microsoft.com/office/drawing/2014/main" id="{750EB268-DB2C-79D4-A53E-0D76DB4DFF11}"/>
              </a:ext>
            </a:extLst>
          </p:cNvPr>
          <p:cNvSpPr txBox="1"/>
          <p:nvPr/>
        </p:nvSpPr>
        <p:spPr>
          <a:xfrm>
            <a:off x="877657" y="2833820"/>
            <a:ext cx="2781300" cy="307777"/>
          </a:xfrm>
          <a:prstGeom prst="rect">
            <a:avLst/>
          </a:prstGeom>
          <a:noFill/>
        </p:spPr>
        <p:txBody>
          <a:bodyPr wrap="square">
            <a:spAutoFit/>
          </a:bodyPr>
          <a:lstStyle/>
          <a:p>
            <a:r>
              <a:rPr b="1" lang="vi-VN">
                <a:latin typeface="+mn-lt"/>
                <a:ea charset="0" panose="020F0502020204030204" pitchFamily="34" typeface="Calibri"/>
                <a:cs charset="0" panose="02020603050405020304" pitchFamily="18" typeface="Times New Roman"/>
              </a:rPr>
              <a:t>Tunnel Kiln for Ceramics</a:t>
            </a:r>
            <a:endParaRPr dirty="0" lang="en-US">
              <a:latin typeface="+mn-lt"/>
            </a:endParaRPr>
          </a:p>
        </p:txBody>
      </p:sp>
      <p:sp>
        <p:nvSpPr>
          <p:cNvPr id="6" name="Rectangle 2">
            <a:extLst>
              <a:ext uri="{FF2B5EF4-FFF2-40B4-BE49-F238E27FC236}">
                <a16:creationId xmlns:a16="http://schemas.microsoft.com/office/drawing/2014/main" id="{FA13E939-DDA4-9973-B331-0FA8B7DC090A}"/>
              </a:ext>
            </a:extLst>
          </p:cNvPr>
          <p:cNvSpPr>
            <a:spLocks noChangeArrowheads="1"/>
          </p:cNvSpPr>
          <p:nvPr/>
        </p:nvSpPr>
        <p:spPr bwMode="auto">
          <a:xfrm>
            <a:off x="4686302" y="937052"/>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45720" compatLnSpc="1" lIns="91440" numCol="1" rIns="91440" tIns="45720" vert="horz" wrap="none">
            <a:prstTxWarp prst="textNoShape">
              <a:avLst/>
            </a:prstTxWarp>
            <a:spAutoFit/>
          </a:bodyPr>
          <a:lstStyle/>
          <a:p>
            <a:endParaRPr lang="en-US">
              <a:latin typeface="+mn-lt"/>
            </a:endParaRPr>
          </a:p>
        </p:txBody>
      </p:sp>
      <p:pic>
        <p:nvPicPr>
          <p:cNvPr id="7" name="Object 6">
            <a:extLst>
              <a:ext uri="{FF2B5EF4-FFF2-40B4-BE49-F238E27FC236}">
                <a16:creationId xmlns:a16="http://schemas.microsoft.com/office/drawing/2014/main" id="{1FC7575F-AA99-BD53-8376-B24943029977}"/>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84709" y="1113573"/>
            <a:ext cx="2166816" cy="1622907"/>
          </a:xfrm>
          <a:prstGeom prst="rect">
            <a:avLst/>
          </a:prstGeom>
          <a:noFill/>
        </p:spPr>
      </p:pic>
      <p:sp>
        <p:nvSpPr>
          <p:cNvPr id="8" name="TextBox 7">
            <a:extLst>
              <a:ext uri="{FF2B5EF4-FFF2-40B4-BE49-F238E27FC236}">
                <a16:creationId xmlns:a16="http://schemas.microsoft.com/office/drawing/2014/main" id="{254FACDB-E747-DC61-3A7F-B10C4B59CCE6}"/>
              </a:ext>
            </a:extLst>
          </p:cNvPr>
          <p:cNvSpPr txBox="1"/>
          <p:nvPr/>
        </p:nvSpPr>
        <p:spPr>
          <a:xfrm>
            <a:off x="5785770" y="2835566"/>
            <a:ext cx="2366712" cy="307777"/>
          </a:xfrm>
          <a:prstGeom prst="rect">
            <a:avLst/>
          </a:prstGeom>
          <a:noFill/>
        </p:spPr>
        <p:txBody>
          <a:bodyPr wrap="square">
            <a:spAutoFit/>
          </a:bodyPr>
          <a:lstStyle/>
          <a:p>
            <a:r>
              <a:rPr b="1" lang="vi-VN">
                <a:latin typeface="+mn-lt"/>
                <a:ea charset="0" panose="020F0502020204030204" pitchFamily="34" typeface="Calibri"/>
                <a:cs charset="0" panose="02020603050405020304" pitchFamily="18" typeface="Times New Roman"/>
              </a:rPr>
              <a:t>Shuttle Kiln for Ceramics</a:t>
            </a:r>
            <a:endParaRPr dirty="0" lang="en-US">
              <a:latin typeface="+mn-lt"/>
            </a:endParaRPr>
          </a:p>
        </p:txBody>
      </p:sp>
      <p:pic>
        <p:nvPicPr>
          <p:cNvPr descr="Lò nung gốm sứ đạt tiêu chuẩn lò nung thân thiện với môi trường và tiết kiệm năng lượng" id="2052" name="Picture 4">
            <a:extLst>
              <a:ext uri="{FF2B5EF4-FFF2-40B4-BE49-F238E27FC236}">
                <a16:creationId xmlns:a16="http://schemas.microsoft.com/office/drawing/2014/main" id="{14A4EDB4-CEFE-2AC6-87E7-70AD2C38EF0D}"/>
              </a:ext>
            </a:extLst>
          </p:cNvPr>
          <p:cNvPicPr>
            <a:picLocks noChangeArrowheads="1"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18261" y="1113573"/>
            <a:ext cx="2163877" cy="16229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74B8764D-4524-A04C-07DC-EB3D2B757547}"/>
              </a:ext>
            </a:extLst>
          </p:cNvPr>
          <p:cNvPicPr>
            <a:picLocks noChangeAspect="1"/>
          </p:cNvPicPr>
          <p:nvPr/>
        </p:nvPicPr>
        <p:blipFill>
          <a:blip r:embed="rId6"/>
          <a:stretch>
            <a:fillRect/>
          </a:stretch>
        </p:blipFill>
        <p:spPr>
          <a:xfrm>
            <a:off x="3268956" y="2877926"/>
            <a:ext cx="2339975" cy="1754001"/>
          </a:xfrm>
          <a:prstGeom prst="rect">
            <a:avLst/>
          </a:prstGeom>
        </p:spPr>
      </p:pic>
      <p:sp>
        <p:nvSpPr>
          <p:cNvPr id="11" name="TextBox 10">
            <a:extLst>
              <a:ext uri="{FF2B5EF4-FFF2-40B4-BE49-F238E27FC236}">
                <a16:creationId xmlns:a16="http://schemas.microsoft.com/office/drawing/2014/main" id="{66836BB0-BF96-E4CF-FD30-48C8AE45147B}"/>
              </a:ext>
            </a:extLst>
          </p:cNvPr>
          <p:cNvSpPr txBox="1"/>
          <p:nvPr/>
        </p:nvSpPr>
        <p:spPr>
          <a:xfrm>
            <a:off x="3268957" y="4773373"/>
            <a:ext cx="2339974" cy="307777"/>
          </a:xfrm>
          <a:prstGeom prst="rect">
            <a:avLst/>
          </a:prstGeom>
          <a:noFill/>
        </p:spPr>
        <p:txBody>
          <a:bodyPr wrap="square">
            <a:spAutoFit/>
          </a:bodyPr>
          <a:lstStyle/>
          <a:p>
            <a:pPr algn="ctr"/>
            <a:r>
              <a:rPr b="1" lang="vi-VN">
                <a:latin typeface="+mn-lt"/>
                <a:ea charset="0" panose="020F0502020204030204" pitchFamily="34" typeface="Calibri"/>
                <a:cs charset="0" panose="02020603050405020304" pitchFamily="18" typeface="Times New Roman"/>
              </a:rPr>
              <a:t>Roller Kiln for Tile Firing</a:t>
            </a:r>
            <a:endParaRPr dirty="0" lang="en-US">
              <a:latin typeface="+mn-lt"/>
            </a:endParaRPr>
          </a:p>
        </p:txBody>
      </p:sp>
    </p:spTree>
    <p:extLst>
      <p:ext uri="{BB962C8B-B14F-4D97-AF65-F5344CB8AC3E}">
        <p14:creationId xmlns:p14="http://schemas.microsoft.com/office/powerpoint/2010/main" val="3294510196"/>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0542"/>
            <a:ext cx="9143999" cy="685800"/>
          </a:xfrm>
        </p:spPr>
        <p:txBody>
          <a:bodyPr>
            <a:noAutofit/>
          </a:bodyPr>
          <a:lstStyle/>
          <a:p>
            <a:pPr algn="ctr"/>
            <a:r>
              <a:rPr lang="en-US" sz="2200" dirty="0">
                <a:solidFill>
                  <a:schemeClr val="accent1">
                    <a:lumMod val="50000"/>
                  </a:schemeClr>
                </a:solidFill>
                <a:latin typeface="+mn-lt"/>
              </a:rPr>
              <a:t>BRICK PRODUCTION PROCESS USING TUNNEL KILN</a:t>
            </a:r>
          </a:p>
        </p:txBody>
      </p:sp>
      <p:sp>
        <p:nvSpPr>
          <p:cNvPr id="5" name="Text Box 2"/>
          <p:cNvSpPr txBox="1">
            <a:spLocks noChangeArrowheads="1"/>
          </p:cNvSpPr>
          <p:nvPr/>
        </p:nvSpPr>
        <p:spPr bwMode="auto">
          <a:xfrm>
            <a:off x="2622537" y="1096784"/>
            <a:ext cx="1715726" cy="462951"/>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pPr algn="ctr" defTabSz="685800" eaLnBrk="0" fontAlgn="base" hangingPunct="0">
              <a:spcBef>
                <a:spcPct val="0"/>
              </a:spcBef>
              <a:spcAft>
                <a:spcPts val="600"/>
              </a:spcAft>
              <a:buClrTx/>
            </a:pPr>
            <a:r>
              <a:rPr lang="en-US" altLang="en-US" sz="900" b="1" dirty="0">
                <a:solidFill>
                  <a:schemeClr val="tx1"/>
                </a:solidFill>
                <a:latin typeface="+mn-lt"/>
              </a:rPr>
              <a:t>Excavated clay material</a:t>
            </a:r>
          </a:p>
        </p:txBody>
      </p:sp>
      <p:sp>
        <p:nvSpPr>
          <p:cNvPr id="6" name="Text Box 4"/>
          <p:cNvSpPr txBox="1">
            <a:spLocks noChangeArrowheads="1"/>
          </p:cNvSpPr>
          <p:nvPr/>
        </p:nvSpPr>
        <p:spPr bwMode="auto">
          <a:xfrm>
            <a:off x="2622537" y="1675973"/>
            <a:ext cx="1715726" cy="420780"/>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Open-air clay stockpile for weathering</a:t>
            </a:r>
            <a:endParaRPr lang="en-US" altLang="en-US" sz="900" dirty="0">
              <a:latin typeface="+mn-lt"/>
            </a:endParaRPr>
          </a:p>
        </p:txBody>
      </p:sp>
      <p:sp>
        <p:nvSpPr>
          <p:cNvPr id="7" name="Text Box 6"/>
          <p:cNvSpPr txBox="1">
            <a:spLocks noChangeArrowheads="1"/>
          </p:cNvSpPr>
          <p:nvPr/>
        </p:nvSpPr>
        <p:spPr bwMode="auto">
          <a:xfrm>
            <a:off x="2622537" y="2198567"/>
            <a:ext cx="1715726" cy="406698"/>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Covered indoor clay storage</a:t>
            </a:r>
            <a:endParaRPr lang="en-US" altLang="en-US" sz="900" dirty="0">
              <a:latin typeface="+mn-lt"/>
            </a:endParaRPr>
          </a:p>
        </p:txBody>
      </p:sp>
      <p:sp>
        <p:nvSpPr>
          <p:cNvPr id="8" name="Text Box 7"/>
          <p:cNvSpPr txBox="1">
            <a:spLocks noChangeArrowheads="1"/>
          </p:cNvSpPr>
          <p:nvPr/>
        </p:nvSpPr>
        <p:spPr bwMode="auto">
          <a:xfrm>
            <a:off x="2622537" y="2716590"/>
            <a:ext cx="1715726" cy="221267"/>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sz="900">
                <a:latin typeface="+mn-lt"/>
              </a:rPr>
              <a:t>Coarse rolling</a:t>
            </a:r>
            <a:endParaRPr lang="en-US" altLang="en-US" sz="900" dirty="0">
              <a:latin typeface="+mn-lt"/>
            </a:endParaRPr>
          </a:p>
        </p:txBody>
      </p:sp>
      <p:sp>
        <p:nvSpPr>
          <p:cNvPr id="11" name="Text Box 8"/>
          <p:cNvSpPr txBox="1">
            <a:spLocks noChangeArrowheads="1"/>
          </p:cNvSpPr>
          <p:nvPr/>
        </p:nvSpPr>
        <p:spPr bwMode="auto">
          <a:xfrm>
            <a:off x="2622536" y="3055513"/>
            <a:ext cx="1715727" cy="203686"/>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Coarse rolling</a:t>
            </a:r>
            <a:endParaRPr lang="en-US" altLang="en-US" sz="900" dirty="0">
              <a:latin typeface="+mn-lt"/>
            </a:endParaRPr>
          </a:p>
        </p:txBody>
      </p:sp>
      <p:sp>
        <p:nvSpPr>
          <p:cNvPr id="12" name="Text Box 9"/>
          <p:cNvSpPr txBox="1">
            <a:spLocks noChangeArrowheads="1"/>
          </p:cNvSpPr>
          <p:nvPr/>
        </p:nvSpPr>
        <p:spPr bwMode="auto">
          <a:xfrm>
            <a:off x="2622538" y="3352226"/>
            <a:ext cx="1715726" cy="198884"/>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Dry mixing</a:t>
            </a:r>
            <a:endParaRPr lang="en-US" altLang="en-US" sz="900" dirty="0">
              <a:latin typeface="+mn-lt"/>
            </a:endParaRPr>
          </a:p>
        </p:txBody>
      </p:sp>
      <p:sp>
        <p:nvSpPr>
          <p:cNvPr id="13" name="Text Box 10"/>
          <p:cNvSpPr txBox="1">
            <a:spLocks noChangeArrowheads="1"/>
          </p:cNvSpPr>
          <p:nvPr/>
        </p:nvSpPr>
        <p:spPr bwMode="auto">
          <a:xfrm>
            <a:off x="2622536" y="3677169"/>
            <a:ext cx="1715727" cy="223667"/>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Fine rolling</a:t>
            </a:r>
          </a:p>
        </p:txBody>
      </p:sp>
      <p:sp>
        <p:nvSpPr>
          <p:cNvPr id="14" name="Text Box 11"/>
          <p:cNvSpPr txBox="1">
            <a:spLocks noChangeArrowheads="1"/>
          </p:cNvSpPr>
          <p:nvPr/>
        </p:nvSpPr>
        <p:spPr bwMode="auto">
          <a:xfrm>
            <a:off x="2622536" y="4018725"/>
            <a:ext cx="1715726" cy="417910"/>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800">
                <a:latin typeface="+mn-lt"/>
              </a:rPr>
              <a:t>Kneading with a sieve and water spraying to stabilize moisture content</a:t>
            </a:r>
            <a:endParaRPr lang="en-US" altLang="en-US" sz="800" dirty="0">
              <a:latin typeface="+mn-lt"/>
            </a:endParaRPr>
          </a:p>
        </p:txBody>
      </p:sp>
      <p:sp>
        <p:nvSpPr>
          <p:cNvPr id="15" name="Text Box 13"/>
          <p:cNvSpPr txBox="1">
            <a:spLocks noChangeArrowheads="1"/>
          </p:cNvSpPr>
          <p:nvPr/>
        </p:nvSpPr>
        <p:spPr bwMode="auto">
          <a:xfrm>
            <a:off x="2622536" y="4558639"/>
            <a:ext cx="1715727" cy="428862"/>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Vacuum kneading-extrusion combined process</a:t>
            </a:r>
            <a:endParaRPr lang="en-US" altLang="en-US" sz="900" dirty="0">
              <a:latin typeface="+mn-lt"/>
            </a:endParaRPr>
          </a:p>
        </p:txBody>
      </p:sp>
      <p:sp>
        <p:nvSpPr>
          <p:cNvPr id="17" name="Text Box 22"/>
          <p:cNvSpPr txBox="1">
            <a:spLocks noChangeArrowheads="1"/>
          </p:cNvSpPr>
          <p:nvPr/>
        </p:nvSpPr>
        <p:spPr bwMode="auto">
          <a:xfrm>
            <a:off x="4878113" y="4195037"/>
            <a:ext cx="1273757" cy="224735"/>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Drying yard</a:t>
            </a:r>
          </a:p>
        </p:txBody>
      </p:sp>
      <p:sp>
        <p:nvSpPr>
          <p:cNvPr id="19" name="Text Box 21"/>
          <p:cNvSpPr txBox="1">
            <a:spLocks noChangeArrowheads="1"/>
          </p:cNvSpPr>
          <p:nvPr/>
        </p:nvSpPr>
        <p:spPr bwMode="auto">
          <a:xfrm>
            <a:off x="4878114" y="4572174"/>
            <a:ext cx="1278032" cy="393886"/>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Automatic tile cutting</a:t>
            </a:r>
          </a:p>
        </p:txBody>
      </p:sp>
      <p:sp>
        <p:nvSpPr>
          <p:cNvPr id="20" name="Text Box 23"/>
          <p:cNvSpPr txBox="1">
            <a:spLocks noChangeArrowheads="1"/>
          </p:cNvSpPr>
          <p:nvPr/>
        </p:nvSpPr>
        <p:spPr bwMode="auto">
          <a:xfrm>
            <a:off x="4873846" y="3863461"/>
            <a:ext cx="1269483" cy="208414"/>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Tunnel drying oven</a:t>
            </a:r>
            <a:endParaRPr lang="en-US" altLang="en-US" sz="900" dirty="0">
              <a:latin typeface="+mn-lt"/>
            </a:endParaRPr>
          </a:p>
        </p:txBody>
      </p:sp>
      <p:sp>
        <p:nvSpPr>
          <p:cNvPr id="21" name="Text Box 24"/>
          <p:cNvSpPr txBox="1">
            <a:spLocks noChangeArrowheads="1"/>
          </p:cNvSpPr>
          <p:nvPr/>
        </p:nvSpPr>
        <p:spPr bwMode="auto">
          <a:xfrm>
            <a:off x="4873846" y="3547538"/>
            <a:ext cx="1273751" cy="192761"/>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Tunnel Kiln</a:t>
            </a:r>
            <a:endParaRPr lang="en-US" altLang="en-US" sz="900" dirty="0">
              <a:latin typeface="+mn-lt"/>
            </a:endParaRPr>
          </a:p>
        </p:txBody>
      </p:sp>
      <p:sp>
        <p:nvSpPr>
          <p:cNvPr id="23" name="Text Box 25"/>
          <p:cNvSpPr txBox="1">
            <a:spLocks noChangeArrowheads="1"/>
          </p:cNvSpPr>
          <p:nvPr/>
        </p:nvSpPr>
        <p:spPr bwMode="auto">
          <a:xfrm>
            <a:off x="4865304" y="2990648"/>
            <a:ext cx="1278025" cy="389709"/>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800">
                <a:latin typeface="+mn-lt"/>
              </a:rPr>
              <a:t>Classification and storage of finished products</a:t>
            </a:r>
          </a:p>
        </p:txBody>
      </p:sp>
      <p:sp>
        <p:nvSpPr>
          <p:cNvPr id="27" name="Text Box 33"/>
          <p:cNvSpPr txBox="1">
            <a:spLocks noChangeArrowheads="1"/>
          </p:cNvSpPr>
          <p:nvPr/>
        </p:nvSpPr>
        <p:spPr bwMode="auto">
          <a:xfrm>
            <a:off x="7132544" y="2281976"/>
            <a:ext cx="1319454" cy="346472"/>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Coal crusher</a:t>
            </a:r>
            <a:endParaRPr lang="en-US" altLang="en-US" sz="900" dirty="0">
              <a:latin typeface="+mn-lt"/>
            </a:endParaRPr>
          </a:p>
        </p:txBody>
      </p:sp>
      <p:sp>
        <p:nvSpPr>
          <p:cNvPr id="28" name="Text Box 35"/>
          <p:cNvSpPr txBox="1">
            <a:spLocks noChangeArrowheads="1"/>
          </p:cNvSpPr>
          <p:nvPr/>
        </p:nvSpPr>
        <p:spPr bwMode="auto">
          <a:xfrm>
            <a:off x="7132544" y="1857313"/>
            <a:ext cx="1319454" cy="205122"/>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Coal warehouse</a:t>
            </a:r>
          </a:p>
        </p:txBody>
      </p:sp>
      <p:sp>
        <p:nvSpPr>
          <p:cNvPr id="29" name="Text Box 32"/>
          <p:cNvSpPr txBox="1">
            <a:spLocks noChangeArrowheads="1"/>
          </p:cNvSpPr>
          <p:nvPr/>
        </p:nvSpPr>
        <p:spPr bwMode="auto">
          <a:xfrm>
            <a:off x="7132544" y="2820041"/>
            <a:ext cx="1319454" cy="284890"/>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Coal feed hopper</a:t>
            </a:r>
            <a:endParaRPr lang="en-US" altLang="en-US" sz="900" dirty="0">
              <a:latin typeface="+mn-lt"/>
            </a:endParaRPr>
          </a:p>
        </p:txBody>
      </p:sp>
      <p:cxnSp>
        <p:nvCxnSpPr>
          <p:cNvPr id="31" name="Straight Arrow Connector 30"/>
          <p:cNvCxnSpPr>
            <a:cxnSpLocks/>
            <a:stCxn id="5" idx="2"/>
            <a:endCxn id="6" idx="0"/>
          </p:cNvCxnSpPr>
          <p:nvPr/>
        </p:nvCxnSpPr>
        <p:spPr>
          <a:xfrm>
            <a:off x="3480400" y="1559735"/>
            <a:ext cx="0" cy="1162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cxnSpLocks/>
            <a:stCxn id="6" idx="2"/>
            <a:endCxn id="7" idx="0"/>
          </p:cNvCxnSpPr>
          <p:nvPr/>
        </p:nvCxnSpPr>
        <p:spPr>
          <a:xfrm>
            <a:off x="3480400" y="2096753"/>
            <a:ext cx="0" cy="1018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cxnSpLocks/>
            <a:stCxn id="7" idx="2"/>
            <a:endCxn id="8" idx="0"/>
          </p:cNvCxnSpPr>
          <p:nvPr/>
        </p:nvCxnSpPr>
        <p:spPr>
          <a:xfrm>
            <a:off x="3480400" y="2605265"/>
            <a:ext cx="0" cy="111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cxnSpLocks/>
            <a:stCxn id="8" idx="2"/>
            <a:endCxn id="11" idx="0"/>
          </p:cNvCxnSpPr>
          <p:nvPr/>
        </p:nvCxnSpPr>
        <p:spPr>
          <a:xfrm>
            <a:off x="3480400" y="2937857"/>
            <a:ext cx="0" cy="1176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cxnSpLocks/>
            <a:stCxn id="11" idx="2"/>
            <a:endCxn id="12" idx="0"/>
          </p:cNvCxnSpPr>
          <p:nvPr/>
        </p:nvCxnSpPr>
        <p:spPr>
          <a:xfrm>
            <a:off x="3480400" y="3259199"/>
            <a:ext cx="1" cy="930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cxnSpLocks/>
            <a:stCxn id="12" idx="2"/>
            <a:endCxn id="13" idx="0"/>
          </p:cNvCxnSpPr>
          <p:nvPr/>
        </p:nvCxnSpPr>
        <p:spPr>
          <a:xfrm flipH="1">
            <a:off x="3480400" y="3551110"/>
            <a:ext cx="1" cy="1260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cxnSpLocks/>
            <a:stCxn id="13" idx="2"/>
            <a:endCxn id="14" idx="0"/>
          </p:cNvCxnSpPr>
          <p:nvPr/>
        </p:nvCxnSpPr>
        <p:spPr>
          <a:xfrm flipH="1">
            <a:off x="3480399" y="3900836"/>
            <a:ext cx="1" cy="117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cxnSpLocks/>
            <a:stCxn id="14" idx="2"/>
            <a:endCxn id="15" idx="0"/>
          </p:cNvCxnSpPr>
          <p:nvPr/>
        </p:nvCxnSpPr>
        <p:spPr>
          <a:xfrm>
            <a:off x="3480399" y="4436635"/>
            <a:ext cx="1" cy="122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cxnSpLocks/>
            <a:stCxn id="15" idx="3"/>
            <a:endCxn id="19" idx="1"/>
          </p:cNvCxnSpPr>
          <p:nvPr/>
        </p:nvCxnSpPr>
        <p:spPr>
          <a:xfrm flipV="1">
            <a:off x="4338263" y="4769117"/>
            <a:ext cx="539851" cy="39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cxnSpLocks/>
            <a:stCxn id="19" idx="0"/>
            <a:endCxn id="17" idx="2"/>
          </p:cNvCxnSpPr>
          <p:nvPr/>
        </p:nvCxnSpPr>
        <p:spPr>
          <a:xfrm flipH="1" flipV="1">
            <a:off x="5514992" y="4419772"/>
            <a:ext cx="2138" cy="15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cxnSpLocks/>
            <a:stCxn id="17" idx="0"/>
            <a:endCxn id="20" idx="2"/>
          </p:cNvCxnSpPr>
          <p:nvPr/>
        </p:nvCxnSpPr>
        <p:spPr>
          <a:xfrm flipH="1" flipV="1">
            <a:off x="5508588" y="4071875"/>
            <a:ext cx="6404" cy="123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cxnSpLocks/>
            <a:stCxn id="20" idx="0"/>
            <a:endCxn id="21" idx="2"/>
          </p:cNvCxnSpPr>
          <p:nvPr/>
        </p:nvCxnSpPr>
        <p:spPr>
          <a:xfrm flipV="1">
            <a:off x="5508588" y="3740299"/>
            <a:ext cx="2134" cy="123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cxnSpLocks/>
            <a:stCxn id="21" idx="0"/>
            <a:endCxn id="23" idx="2"/>
          </p:cNvCxnSpPr>
          <p:nvPr/>
        </p:nvCxnSpPr>
        <p:spPr>
          <a:xfrm flipH="1" flipV="1">
            <a:off x="5504317" y="3380357"/>
            <a:ext cx="6405" cy="1671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cxnSpLocks/>
            <a:stCxn id="28" idx="2"/>
            <a:endCxn id="27" idx="0"/>
          </p:cNvCxnSpPr>
          <p:nvPr/>
        </p:nvCxnSpPr>
        <p:spPr>
          <a:xfrm>
            <a:off x="7792271" y="2062435"/>
            <a:ext cx="0" cy="2195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cxnSpLocks/>
            <a:stCxn id="27" idx="2"/>
            <a:endCxn id="29" idx="0"/>
          </p:cNvCxnSpPr>
          <p:nvPr/>
        </p:nvCxnSpPr>
        <p:spPr>
          <a:xfrm>
            <a:off x="7792271" y="2628448"/>
            <a:ext cx="0" cy="1915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a:cxnSpLocks/>
            <a:stCxn id="29" idx="1"/>
            <a:endCxn id="8" idx="2"/>
          </p:cNvCxnSpPr>
          <p:nvPr/>
        </p:nvCxnSpPr>
        <p:spPr>
          <a:xfrm flipH="1" flipV="1">
            <a:off x="3480400" y="2937857"/>
            <a:ext cx="3652144" cy="246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Elbow Connector 106"/>
          <p:cNvCxnSpPr>
            <a:cxnSpLocks/>
          </p:cNvCxnSpPr>
          <p:nvPr/>
        </p:nvCxnSpPr>
        <p:spPr>
          <a:xfrm flipH="1">
            <a:off x="6171904" y="2396295"/>
            <a:ext cx="2304401" cy="1188707"/>
          </a:xfrm>
          <a:prstGeom prst="bentConnector3">
            <a:avLst>
              <a:gd name="adj1" fmla="val -9920"/>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0" name="Picture 159">
            <a:extLst>
              <a:ext uri="{FF2B5EF4-FFF2-40B4-BE49-F238E27FC236}">
                <a16:creationId xmlns:a16="http://schemas.microsoft.com/office/drawing/2014/main" id="{EEBF047C-7449-B9A7-B9BA-80AA65345F2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9147"/>
          <a:stretch/>
        </p:blipFill>
        <p:spPr>
          <a:xfrm>
            <a:off x="476499" y="1171398"/>
            <a:ext cx="2032327" cy="1457050"/>
          </a:xfrm>
          <a:prstGeom prst="rect">
            <a:avLst/>
          </a:prstGeom>
        </p:spPr>
      </p:pic>
      <p:pic>
        <p:nvPicPr>
          <p:cNvPr id="4" name="Picture 3"/>
          <p:cNvPicPr>
            <a:picLocks noChangeAspect="1"/>
          </p:cNvPicPr>
          <p:nvPr/>
        </p:nvPicPr>
        <p:blipFill>
          <a:blip r:embed="rId3"/>
          <a:stretch>
            <a:fillRect/>
          </a:stretch>
        </p:blipFill>
        <p:spPr>
          <a:xfrm>
            <a:off x="483256" y="2599379"/>
            <a:ext cx="2015567" cy="1595658"/>
          </a:xfrm>
          <a:prstGeom prst="rect">
            <a:avLst/>
          </a:prstGeom>
        </p:spPr>
      </p:pic>
    </p:spTree>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3AA4C-916F-6E9E-6F1F-A36AF388D995}"/>
              </a:ext>
            </a:extLst>
          </p:cNvPr>
          <p:cNvSpPr>
            <a:spLocks noGrp="1"/>
          </p:cNvSpPr>
          <p:nvPr>
            <p:ph type="title"/>
          </p:nvPr>
        </p:nvSpPr>
        <p:spPr>
          <a:xfrm>
            <a:off x="1250950" y="339969"/>
            <a:ext cx="7893050" cy="490538"/>
          </a:xfrm>
        </p:spPr>
        <p:txBody>
          <a:bodyPr/>
          <a:lstStyle/>
          <a:p>
            <a:r>
              <a:rPr lang="en-US" sz="2000" dirty="0">
                <a:solidFill>
                  <a:schemeClr val="accent1">
                    <a:lumMod val="50000"/>
                  </a:schemeClr>
                </a:solidFill>
              </a:rPr>
              <a:t>BRICK PRODUCTION PROCESS USING TUNNEL KILN</a:t>
            </a:r>
            <a:endParaRPr lang="en-US" dirty="0"/>
          </a:p>
        </p:txBody>
      </p:sp>
      <p:sp>
        <p:nvSpPr>
          <p:cNvPr id="3" name="Content Placeholder 2">
            <a:extLst>
              <a:ext uri="{FF2B5EF4-FFF2-40B4-BE49-F238E27FC236}">
                <a16:creationId xmlns:a16="http://schemas.microsoft.com/office/drawing/2014/main" id="{2AFCAFEA-2FD9-3738-C9D2-C21E0D7F0BED}"/>
              </a:ext>
            </a:extLst>
          </p:cNvPr>
          <p:cNvSpPr>
            <a:spLocks noGrp="1"/>
          </p:cNvSpPr>
          <p:nvPr>
            <p:ph idx="1"/>
          </p:nvPr>
        </p:nvSpPr>
        <p:spPr/>
        <p:txBody>
          <a:bodyPr>
            <a:normAutofit lnSpcReduction="10000"/>
          </a:bodyPr>
          <a:lstStyle/>
          <a:p>
            <a:r>
              <a:rPr lang="vi-VN" dirty="0" err="1"/>
              <a:t>Fired</a:t>
            </a:r>
            <a:r>
              <a:rPr lang="en-US" dirty="0"/>
              <a:t> brick production is a type of production that consumes a lot of energy on the following factors</a:t>
            </a:r>
            <a:endParaRPr lang="vi-VN" dirty="0"/>
          </a:p>
          <a:p>
            <a:pPr lvl="1"/>
            <a:r>
              <a:rPr lang="en-US" dirty="0"/>
              <a:t>Soil material needs to be exploited, stored, stirred and weathered for a long time. Machine tools such as excavators, bulldozers, etc. need to be used for this stage. Water also needs to be used to promote weathering to improve quality.
Many machines used in the line have power consumption including barrel feeders, coal crushers, twin-shaft kneading machines, rolling machines, combined vacuum extruders, cutting machines. The new lines follow the trend of using drier raw with a semi-dry </a:t>
            </a:r>
            <a:r>
              <a:rPr lang="vi-VN" dirty="0" err="1"/>
              <a:t>extrussion</a:t>
            </a:r>
            <a:r>
              <a:rPr lang="en-US" dirty="0"/>
              <a:t> process that reduces the need for drying. 
Factories have also made many improvements and modernizations with the use of robots for brick picking, stacking bricks into trolleys to enter the kiln or stacking bricks directly in the kiln
The calcining process consumes a lot of fuel, mainly low-quality coal, boiler ash, still carbon, etc. 
The stacking of finished bricks out of the oven also tends to use robots</a:t>
            </a:r>
          </a:p>
        </p:txBody>
      </p:sp>
    </p:spTree>
    <p:extLst>
      <p:ext uri="{BB962C8B-B14F-4D97-AF65-F5344CB8AC3E}">
        <p14:creationId xmlns:p14="http://schemas.microsoft.com/office/powerpoint/2010/main" val="3324209908"/>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DECDA-8D5D-D385-C744-49FD7EB353E9}"/>
              </a:ext>
            </a:extLst>
          </p:cNvPr>
          <p:cNvSpPr>
            <a:spLocks noGrp="1"/>
          </p:cNvSpPr>
          <p:nvPr>
            <p:ph type="title"/>
          </p:nvPr>
        </p:nvSpPr>
        <p:spPr>
          <a:xfrm>
            <a:off x="0" y="406654"/>
            <a:ext cx="9144000" cy="490538"/>
          </a:xfrm>
        </p:spPr>
        <p:txBody>
          <a:bodyPr>
            <a:noAutofit/>
          </a:bodyPr>
          <a:lstStyle/>
          <a:p>
            <a:pPr algn="ctr"/>
            <a:r>
              <a:rPr lang="en-US" sz="2200" dirty="0">
                <a:solidFill>
                  <a:schemeClr val="accent1">
                    <a:lumMod val="50000"/>
                  </a:schemeClr>
                </a:solidFill>
                <a:latin typeface="+mn-lt"/>
              </a:rPr>
              <a:t>SOME BASIC EQUIPMENT IN BRICK PRODUCTION LINE</a:t>
            </a:r>
          </a:p>
        </p:txBody>
      </p:sp>
      <p:pic>
        <p:nvPicPr>
          <p:cNvPr id="4" name="Picture 3" descr="http://cokhi.duonghai.com/images/products/bigs/1376989654may-lieu-thung.jpg">
            <a:extLst>
              <a:ext uri="{FF2B5EF4-FFF2-40B4-BE49-F238E27FC236}">
                <a16:creationId xmlns:a16="http://schemas.microsoft.com/office/drawing/2014/main" id="{5F848090-5117-F2D9-6832-920F48CD3E2A}"/>
              </a:ext>
            </a:extLst>
          </p:cNvPr>
          <p:cNvPicPr/>
          <p:nvPr/>
        </p:nvPicPr>
        <p:blipFill>
          <a:blip r:embed="rId2" cstate="print"/>
          <a:srcRect/>
          <a:stretch>
            <a:fillRect/>
          </a:stretch>
        </p:blipFill>
        <p:spPr bwMode="auto">
          <a:xfrm>
            <a:off x="358879" y="1003165"/>
            <a:ext cx="2237088" cy="1430271"/>
          </a:xfrm>
          <a:prstGeom prst="rect">
            <a:avLst/>
          </a:prstGeom>
          <a:noFill/>
          <a:ln w="9525">
            <a:noFill/>
            <a:miter lim="800000"/>
            <a:headEnd/>
            <a:tailEnd/>
          </a:ln>
        </p:spPr>
      </p:pic>
      <p:sp>
        <p:nvSpPr>
          <p:cNvPr id="6" name="TextBox 5">
            <a:extLst>
              <a:ext uri="{FF2B5EF4-FFF2-40B4-BE49-F238E27FC236}">
                <a16:creationId xmlns:a16="http://schemas.microsoft.com/office/drawing/2014/main" id="{1D061CC5-BD04-F963-271C-43319046A659}"/>
              </a:ext>
            </a:extLst>
          </p:cNvPr>
          <p:cNvSpPr txBox="1"/>
          <p:nvPr/>
        </p:nvSpPr>
        <p:spPr>
          <a:xfrm>
            <a:off x="578521" y="2470060"/>
            <a:ext cx="1797803" cy="307777"/>
          </a:xfrm>
          <a:prstGeom prst="rect">
            <a:avLst/>
          </a:prstGeom>
          <a:noFill/>
        </p:spPr>
        <p:txBody>
          <a:bodyPr wrap="square">
            <a:spAutoFit/>
          </a:bodyPr>
          <a:lstStyle/>
          <a:p>
            <a:pPr lvl="1"/>
            <a:r>
              <a:rPr lang="en-US">
                <a:latin typeface="+mn-lt"/>
              </a:rPr>
              <a:t>Hopper Feeder</a:t>
            </a:r>
            <a:endParaRPr lang="en-US" dirty="0">
              <a:latin typeface="+mn-lt"/>
            </a:endParaRPr>
          </a:p>
        </p:txBody>
      </p:sp>
      <p:pic>
        <p:nvPicPr>
          <p:cNvPr id="7" name="Picture 6" descr="http://www.trungthanhphat.vn/Images/Products/2012_06_28_13_05_04_75_view.jpg">
            <a:extLst>
              <a:ext uri="{FF2B5EF4-FFF2-40B4-BE49-F238E27FC236}">
                <a16:creationId xmlns:a16="http://schemas.microsoft.com/office/drawing/2014/main" id="{745F4E19-365F-69F7-F2E1-DE0D9158BE07}"/>
              </a:ext>
            </a:extLst>
          </p:cNvPr>
          <p:cNvPicPr/>
          <p:nvPr/>
        </p:nvPicPr>
        <p:blipFill>
          <a:blip r:embed="rId3" cstate="print"/>
          <a:srcRect/>
          <a:stretch>
            <a:fillRect/>
          </a:stretch>
        </p:blipFill>
        <p:spPr bwMode="auto">
          <a:xfrm>
            <a:off x="3283027" y="1003164"/>
            <a:ext cx="2168198" cy="1352577"/>
          </a:xfrm>
          <a:prstGeom prst="rect">
            <a:avLst/>
          </a:prstGeom>
          <a:noFill/>
          <a:ln w="9525">
            <a:noFill/>
            <a:miter lim="800000"/>
            <a:headEnd/>
            <a:tailEnd/>
          </a:ln>
        </p:spPr>
      </p:pic>
      <p:sp>
        <p:nvSpPr>
          <p:cNvPr id="8" name="TextBox 7">
            <a:extLst>
              <a:ext uri="{FF2B5EF4-FFF2-40B4-BE49-F238E27FC236}">
                <a16:creationId xmlns:a16="http://schemas.microsoft.com/office/drawing/2014/main" id="{F1F6D271-9594-DFF2-A04A-3A46101B3246}"/>
              </a:ext>
            </a:extLst>
          </p:cNvPr>
          <p:cNvSpPr txBox="1"/>
          <p:nvPr/>
        </p:nvSpPr>
        <p:spPr>
          <a:xfrm>
            <a:off x="3944074" y="2459745"/>
            <a:ext cx="891641" cy="523220"/>
          </a:xfrm>
          <a:prstGeom prst="rect">
            <a:avLst/>
          </a:prstGeom>
          <a:noFill/>
        </p:spPr>
        <p:txBody>
          <a:bodyPr wrap="square">
            <a:spAutoFit/>
          </a:bodyPr>
          <a:lstStyle/>
          <a:p>
            <a:r>
              <a:rPr lang="vi-VN">
                <a:latin typeface="+mn-lt"/>
                <a:cs typeface="Arial" panose="020B0604020202020204" pitchFamily="34" charset="0"/>
              </a:rPr>
              <a:t>Conveyor</a:t>
            </a:r>
            <a:endParaRPr lang="en-US" dirty="0">
              <a:latin typeface="+mn-lt"/>
            </a:endParaRPr>
          </a:p>
        </p:txBody>
      </p:sp>
      <p:pic>
        <p:nvPicPr>
          <p:cNvPr id="9" name="Picture 8" descr="http://cokhi.duonghai.com/images/products/bigs/1376989463may-can-min.jpg">
            <a:extLst>
              <a:ext uri="{FF2B5EF4-FFF2-40B4-BE49-F238E27FC236}">
                <a16:creationId xmlns:a16="http://schemas.microsoft.com/office/drawing/2014/main" id="{F5B17EBB-558E-C6C8-1645-3151EF17EFFF}"/>
              </a:ext>
            </a:extLst>
          </p:cNvPr>
          <p:cNvPicPr/>
          <p:nvPr/>
        </p:nvPicPr>
        <p:blipFill>
          <a:blip r:embed="rId4" cstate="print"/>
          <a:srcRect/>
          <a:stretch>
            <a:fillRect/>
          </a:stretch>
        </p:blipFill>
        <p:spPr bwMode="auto">
          <a:xfrm>
            <a:off x="6138285" y="1003164"/>
            <a:ext cx="2148318" cy="1396557"/>
          </a:xfrm>
          <a:prstGeom prst="rect">
            <a:avLst/>
          </a:prstGeom>
          <a:noFill/>
          <a:ln w="9525">
            <a:noFill/>
            <a:miter lim="800000"/>
            <a:headEnd/>
            <a:tailEnd/>
          </a:ln>
        </p:spPr>
      </p:pic>
      <p:sp>
        <p:nvSpPr>
          <p:cNvPr id="11" name="TextBox 10">
            <a:extLst>
              <a:ext uri="{FF2B5EF4-FFF2-40B4-BE49-F238E27FC236}">
                <a16:creationId xmlns:a16="http://schemas.microsoft.com/office/drawing/2014/main" id="{F89C30F2-E40C-8A51-7106-E4231EBBE3DD}"/>
              </a:ext>
            </a:extLst>
          </p:cNvPr>
          <p:cNvSpPr txBox="1"/>
          <p:nvPr/>
        </p:nvSpPr>
        <p:spPr>
          <a:xfrm>
            <a:off x="6811506" y="2399721"/>
            <a:ext cx="1109622" cy="307777"/>
          </a:xfrm>
          <a:prstGeom prst="rect">
            <a:avLst/>
          </a:prstGeom>
          <a:noFill/>
        </p:spPr>
        <p:txBody>
          <a:bodyPr wrap="square">
            <a:spAutoFit/>
          </a:bodyPr>
          <a:lstStyle/>
          <a:p>
            <a:r>
              <a:rPr lang="vi-VN">
                <a:latin typeface="+mn-lt"/>
                <a:cs typeface="Arial" panose="020B0604020202020204" pitchFamily="34" charset="0"/>
              </a:rPr>
              <a:t>Rolling mill</a:t>
            </a:r>
            <a:endParaRPr lang="en-US" dirty="0">
              <a:latin typeface="+mn-lt"/>
            </a:endParaRPr>
          </a:p>
        </p:txBody>
      </p:sp>
      <p:pic>
        <p:nvPicPr>
          <p:cNvPr id="12" name="Picture 11" descr="http://victoryvietnam.com.vn/upload/fckeditor/image/tintuc/1562188161_May%20tron%20truc%20doi.jpg">
            <a:extLst>
              <a:ext uri="{FF2B5EF4-FFF2-40B4-BE49-F238E27FC236}">
                <a16:creationId xmlns:a16="http://schemas.microsoft.com/office/drawing/2014/main" id="{96884DAD-67E3-E570-0C21-09D3E64B86E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879" y="2841585"/>
            <a:ext cx="2237088" cy="1507263"/>
          </a:xfrm>
          <a:prstGeom prst="rect">
            <a:avLst/>
          </a:prstGeom>
          <a:noFill/>
          <a:ln>
            <a:noFill/>
          </a:ln>
        </p:spPr>
      </p:pic>
      <p:sp>
        <p:nvSpPr>
          <p:cNvPr id="13" name="TextBox 12">
            <a:extLst>
              <a:ext uri="{FF2B5EF4-FFF2-40B4-BE49-F238E27FC236}">
                <a16:creationId xmlns:a16="http://schemas.microsoft.com/office/drawing/2014/main" id="{13C398FC-FFA7-F9BC-7CDB-E9347DE818F1}"/>
              </a:ext>
            </a:extLst>
          </p:cNvPr>
          <p:cNvSpPr txBox="1"/>
          <p:nvPr/>
        </p:nvSpPr>
        <p:spPr>
          <a:xfrm>
            <a:off x="358880" y="4348848"/>
            <a:ext cx="2237088" cy="307777"/>
          </a:xfrm>
          <a:prstGeom prst="rect">
            <a:avLst/>
          </a:prstGeom>
          <a:noFill/>
        </p:spPr>
        <p:txBody>
          <a:bodyPr wrap="square">
            <a:spAutoFit/>
          </a:bodyPr>
          <a:lstStyle/>
          <a:p>
            <a:r>
              <a:rPr lang="vi-VN">
                <a:latin typeface="+mn-lt"/>
                <a:cs typeface="Arial" panose="020B0604020202020204" pitchFamily="34" charset="0"/>
              </a:rPr>
              <a:t>2-shaft kneading machine</a:t>
            </a:r>
            <a:endParaRPr lang="en-US" dirty="0">
              <a:latin typeface="+mn-lt"/>
            </a:endParaRPr>
          </a:p>
        </p:txBody>
      </p:sp>
      <p:pic>
        <p:nvPicPr>
          <p:cNvPr id="14" name="Picture 13" descr="http://www.raovat.vn/_img_server/product/2013/09/18/618/618329/w_650/1379494114.95.jpg">
            <a:extLst>
              <a:ext uri="{FF2B5EF4-FFF2-40B4-BE49-F238E27FC236}">
                <a16:creationId xmlns:a16="http://schemas.microsoft.com/office/drawing/2014/main" id="{7AB72A1E-29A7-5E80-B14F-19D32BA6EB13}"/>
              </a:ext>
            </a:extLst>
          </p:cNvPr>
          <p:cNvPicPr/>
          <p:nvPr/>
        </p:nvPicPr>
        <p:blipFill>
          <a:blip r:embed="rId6" cstate="print"/>
          <a:srcRect/>
          <a:stretch>
            <a:fillRect/>
          </a:stretch>
        </p:blipFill>
        <p:spPr bwMode="auto">
          <a:xfrm>
            <a:off x="3184901" y="2846320"/>
            <a:ext cx="2312516" cy="1396556"/>
          </a:xfrm>
          <a:prstGeom prst="rect">
            <a:avLst/>
          </a:prstGeom>
          <a:noFill/>
          <a:ln w="9525">
            <a:noFill/>
            <a:miter lim="800000"/>
            <a:headEnd/>
            <a:tailEnd/>
          </a:ln>
        </p:spPr>
      </p:pic>
      <p:sp>
        <p:nvSpPr>
          <p:cNvPr id="15" name="TextBox 14">
            <a:extLst>
              <a:ext uri="{FF2B5EF4-FFF2-40B4-BE49-F238E27FC236}">
                <a16:creationId xmlns:a16="http://schemas.microsoft.com/office/drawing/2014/main" id="{C4CC8754-EDE0-D63D-B9B3-AB192989AB5C}"/>
              </a:ext>
            </a:extLst>
          </p:cNvPr>
          <p:cNvSpPr txBox="1"/>
          <p:nvPr/>
        </p:nvSpPr>
        <p:spPr>
          <a:xfrm>
            <a:off x="3184901" y="4348848"/>
            <a:ext cx="2455735" cy="523220"/>
          </a:xfrm>
          <a:prstGeom prst="rect">
            <a:avLst/>
          </a:prstGeom>
          <a:noFill/>
        </p:spPr>
        <p:txBody>
          <a:bodyPr wrap="square">
            <a:spAutoFit/>
          </a:bodyPr>
          <a:lstStyle/>
          <a:p>
            <a:r>
              <a:rPr lang="en-US">
                <a:latin typeface="+mn-lt"/>
              </a:rPr>
              <a:t>Continuous Vacuum Kneading-Extrusion Machine</a:t>
            </a:r>
            <a:endParaRPr lang="en-US" dirty="0">
              <a:latin typeface="+mn-lt"/>
            </a:endParaRPr>
          </a:p>
        </p:txBody>
      </p:sp>
      <p:pic>
        <p:nvPicPr>
          <p:cNvPr id="16" name="Picture 15" descr="http://4.bp.blogspot.com/-6fz0oljSG5A/UfTORRnfztI/AAAAAAAAALo/hYTEXpknY-4/s1600/DSC01328.JPG">
            <a:extLst>
              <a:ext uri="{FF2B5EF4-FFF2-40B4-BE49-F238E27FC236}">
                <a16:creationId xmlns:a16="http://schemas.microsoft.com/office/drawing/2014/main" id="{B69C0144-A637-7FC8-E715-BAD0B9AEAE55}"/>
              </a:ext>
            </a:extLst>
          </p:cNvPr>
          <p:cNvPicPr/>
          <p:nvPr/>
        </p:nvPicPr>
        <p:blipFill>
          <a:blip r:embed="rId7" cstate="print"/>
          <a:srcRect/>
          <a:stretch>
            <a:fillRect/>
          </a:stretch>
        </p:blipFill>
        <p:spPr bwMode="auto">
          <a:xfrm>
            <a:off x="6138285" y="2846320"/>
            <a:ext cx="2236220" cy="1396556"/>
          </a:xfrm>
          <a:prstGeom prst="rect">
            <a:avLst/>
          </a:prstGeom>
          <a:noFill/>
          <a:ln w="9525">
            <a:noFill/>
            <a:miter lim="800000"/>
            <a:headEnd/>
            <a:tailEnd/>
          </a:ln>
        </p:spPr>
      </p:pic>
      <p:sp>
        <p:nvSpPr>
          <p:cNvPr id="17" name="TextBox 16">
            <a:extLst>
              <a:ext uri="{FF2B5EF4-FFF2-40B4-BE49-F238E27FC236}">
                <a16:creationId xmlns:a16="http://schemas.microsoft.com/office/drawing/2014/main" id="{C16B9803-8640-E691-844D-5F4BAC010B6A}"/>
              </a:ext>
            </a:extLst>
          </p:cNvPr>
          <p:cNvSpPr txBox="1"/>
          <p:nvPr/>
        </p:nvSpPr>
        <p:spPr>
          <a:xfrm>
            <a:off x="6317195" y="4348848"/>
            <a:ext cx="1949516" cy="307777"/>
          </a:xfrm>
          <a:prstGeom prst="rect">
            <a:avLst/>
          </a:prstGeom>
          <a:noFill/>
        </p:spPr>
        <p:txBody>
          <a:bodyPr wrap="square">
            <a:spAutoFit/>
          </a:bodyPr>
          <a:lstStyle/>
          <a:p>
            <a:r>
              <a:rPr lang="en-US">
                <a:latin typeface="+mn-lt"/>
              </a:rPr>
              <a:t>Automatic Brick Cutter</a:t>
            </a:r>
            <a:endParaRPr lang="en-US" dirty="0">
              <a:latin typeface="+mn-lt"/>
            </a:endParaRPr>
          </a:p>
        </p:txBody>
      </p:sp>
    </p:spTree>
    <p:extLst>
      <p:ext uri="{BB962C8B-B14F-4D97-AF65-F5344CB8AC3E}">
        <p14:creationId xmlns:p14="http://schemas.microsoft.com/office/powerpoint/2010/main" val="2714518507"/>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35AB5-4BF0-1CB9-6A5C-E4452E78C34D}"/>
              </a:ext>
            </a:extLst>
          </p:cNvPr>
          <p:cNvSpPr>
            <a:spLocks noGrp="1"/>
          </p:cNvSpPr>
          <p:nvPr>
            <p:ph type="title"/>
          </p:nvPr>
        </p:nvSpPr>
        <p:spPr>
          <a:xfrm>
            <a:off x="0" y="426319"/>
            <a:ext cx="9144000" cy="490538"/>
          </a:xfrm>
        </p:spPr>
        <p:txBody>
          <a:bodyPr>
            <a:noAutofit/>
          </a:bodyPr>
          <a:lstStyle/>
          <a:p>
            <a:pPr algn="ctr"/>
            <a:r>
              <a:rPr lang="vi-VN" sz="2200">
                <a:solidFill>
                  <a:schemeClr val="accent1">
                    <a:lumMod val="50000"/>
                  </a:schemeClr>
                </a:solidFill>
                <a:latin typeface="+mn-lt"/>
              </a:rPr>
              <a:t>PRODUCT DRYING PROBLEM</a:t>
            </a:r>
            <a:endParaRPr lang="en-US" sz="2200" dirty="0">
              <a:solidFill>
                <a:schemeClr val="accent1">
                  <a:lumMod val="50000"/>
                </a:schemeClr>
              </a:solidFill>
              <a:latin typeface="+mn-lt"/>
            </a:endParaRPr>
          </a:p>
        </p:txBody>
      </p:sp>
      <p:pic>
        <p:nvPicPr>
          <p:cNvPr id="5" name="Content Placeholder 5">
            <a:extLst>
              <a:ext uri="{FF2B5EF4-FFF2-40B4-BE49-F238E27FC236}">
                <a16:creationId xmlns:a16="http://schemas.microsoft.com/office/drawing/2014/main" id="{0122E0F7-32CA-F973-E156-A9AE46A18E88}"/>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85590" y="1456685"/>
            <a:ext cx="2931435" cy="1885336"/>
          </a:xfrm>
          <a:prstGeom prst="rect">
            <a:avLst/>
          </a:prstGeom>
          <a:noFill/>
        </p:spPr>
      </p:pic>
      <p:sp>
        <p:nvSpPr>
          <p:cNvPr id="6" name="TextBox 5">
            <a:extLst>
              <a:ext uri="{FF2B5EF4-FFF2-40B4-BE49-F238E27FC236}">
                <a16:creationId xmlns:a16="http://schemas.microsoft.com/office/drawing/2014/main" id="{3CE70A16-56DF-BB1B-A751-47CBDFCE6326}"/>
              </a:ext>
            </a:extLst>
          </p:cNvPr>
          <p:cNvSpPr txBox="1"/>
          <p:nvPr/>
        </p:nvSpPr>
        <p:spPr>
          <a:xfrm>
            <a:off x="790843" y="3342021"/>
            <a:ext cx="2102686" cy="307777"/>
          </a:xfrm>
          <a:prstGeom prst="rect">
            <a:avLst/>
          </a:prstGeom>
          <a:noFill/>
        </p:spPr>
        <p:txBody>
          <a:bodyPr wrap="square">
            <a:spAutoFit/>
          </a:bodyPr>
          <a:lstStyle/>
          <a:p>
            <a:r>
              <a:rPr lang="vi-VN">
                <a:latin typeface="+mn-lt"/>
                <a:cs typeface="Arial" panose="020B0604020202020204" pitchFamily="34" charset="0"/>
              </a:rPr>
              <a:t>Covered drying yard</a:t>
            </a:r>
            <a:endParaRPr lang="en-US" dirty="0">
              <a:latin typeface="+mn-lt"/>
            </a:endParaRPr>
          </a:p>
        </p:txBody>
      </p:sp>
      <p:pic>
        <p:nvPicPr>
          <p:cNvPr id="7" name="Picture 6">
            <a:extLst>
              <a:ext uri="{FF2B5EF4-FFF2-40B4-BE49-F238E27FC236}">
                <a16:creationId xmlns:a16="http://schemas.microsoft.com/office/drawing/2014/main" id="{69D745E9-8172-6256-C274-F34B6EC5AA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2820" y="1456684"/>
            <a:ext cx="5171205" cy="1885335"/>
          </a:xfrm>
          <a:prstGeom prst="rect">
            <a:avLst/>
          </a:prstGeom>
        </p:spPr>
      </p:pic>
      <p:sp>
        <p:nvSpPr>
          <p:cNvPr id="8" name="TextBox 7">
            <a:extLst>
              <a:ext uri="{FF2B5EF4-FFF2-40B4-BE49-F238E27FC236}">
                <a16:creationId xmlns:a16="http://schemas.microsoft.com/office/drawing/2014/main" id="{DC8C9D1C-BC2C-A072-598D-ED3BF0E6828B}"/>
              </a:ext>
            </a:extLst>
          </p:cNvPr>
          <p:cNvSpPr txBox="1"/>
          <p:nvPr/>
        </p:nvSpPr>
        <p:spPr>
          <a:xfrm>
            <a:off x="3602821" y="3388188"/>
            <a:ext cx="5171204" cy="523220"/>
          </a:xfrm>
          <a:prstGeom prst="rect">
            <a:avLst/>
          </a:prstGeom>
          <a:noFill/>
        </p:spPr>
        <p:txBody>
          <a:bodyPr wrap="square">
            <a:spAutoFit/>
          </a:bodyPr>
          <a:lstStyle/>
          <a:p>
            <a:pPr algn="just"/>
            <a:r>
              <a:rPr lang="en-US">
                <a:latin typeface="+mn-lt"/>
                <a:cs typeface="Arial" panose="020B0604020202020204" pitchFamily="34" charset="0"/>
              </a:rPr>
              <a:t>The drying kiln is placed next to the tunnel kiln to utilize the kiln heat for the drying process.</a:t>
            </a:r>
            <a:endParaRPr lang="en-US" dirty="0">
              <a:latin typeface="+mn-lt"/>
            </a:endParaRPr>
          </a:p>
        </p:txBody>
      </p:sp>
    </p:spTree>
    <p:extLst>
      <p:ext uri="{BB962C8B-B14F-4D97-AF65-F5344CB8AC3E}">
        <p14:creationId xmlns:p14="http://schemas.microsoft.com/office/powerpoint/2010/main" val="3835846557"/>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41C9C-8DB6-7098-39EA-081CFCEFE62C}"/>
              </a:ext>
            </a:extLst>
          </p:cNvPr>
          <p:cNvSpPr>
            <a:spLocks noGrp="1"/>
          </p:cNvSpPr>
          <p:nvPr>
            <p:ph type="title"/>
          </p:nvPr>
        </p:nvSpPr>
        <p:spPr>
          <a:xfrm>
            <a:off x="445499" y="421876"/>
            <a:ext cx="8283142" cy="490538"/>
          </a:xfrm>
        </p:spPr>
        <p:txBody>
          <a:bodyPr>
            <a:noAutofit/>
          </a:bodyPr>
          <a:lstStyle/>
          <a:p>
            <a:pPr algn="ctr"/>
            <a:r>
              <a:rPr lang="en-US" sz="2200">
                <a:solidFill>
                  <a:schemeClr val="accent1">
                    <a:lumMod val="50000"/>
                  </a:schemeClr>
                </a:solidFill>
                <a:latin typeface="+mn-lt"/>
              </a:rPr>
              <a:t>TYPES OF KILNS FOR CONSTRUCTION BRICK PRODUCTS</a:t>
            </a:r>
            <a:endParaRPr lang="en-US" sz="2200" dirty="0">
              <a:solidFill>
                <a:schemeClr val="accent1">
                  <a:lumMod val="50000"/>
                </a:schemeClr>
              </a:solidFill>
              <a:latin typeface="+mn-lt"/>
            </a:endParaRPr>
          </a:p>
        </p:txBody>
      </p:sp>
      <p:pic>
        <p:nvPicPr>
          <p:cNvPr id="4" name="Picture 3" descr="A picture containing ground, outdoor, building&#10;&#10;Description automatically generated">
            <a:extLst>
              <a:ext uri="{FF2B5EF4-FFF2-40B4-BE49-F238E27FC236}">
                <a16:creationId xmlns:a16="http://schemas.microsoft.com/office/drawing/2014/main" id="{677D16D1-2386-1BFC-13A3-6598A0E826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499" y="1240310"/>
            <a:ext cx="1892845" cy="1413151"/>
          </a:xfrm>
          <a:prstGeom prst="rect">
            <a:avLst/>
          </a:prstGeom>
        </p:spPr>
      </p:pic>
      <p:pic>
        <p:nvPicPr>
          <p:cNvPr id="5" name="Picture 4">
            <a:extLst>
              <a:ext uri="{FF2B5EF4-FFF2-40B4-BE49-F238E27FC236}">
                <a16:creationId xmlns:a16="http://schemas.microsoft.com/office/drawing/2014/main" id="{EFCB29BF-FDB0-674F-691A-EF2CE8C850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14" y="1240311"/>
            <a:ext cx="2042646" cy="1413151"/>
          </a:xfrm>
          <a:prstGeom prst="rect">
            <a:avLst/>
          </a:prstGeom>
        </p:spPr>
      </p:pic>
      <p:sp>
        <p:nvSpPr>
          <p:cNvPr id="7" name="TextBox 6">
            <a:extLst>
              <a:ext uri="{FF2B5EF4-FFF2-40B4-BE49-F238E27FC236}">
                <a16:creationId xmlns:a16="http://schemas.microsoft.com/office/drawing/2014/main" id="{050CBD88-B2FD-969C-B27C-F3841C4F1931}"/>
              </a:ext>
            </a:extLst>
          </p:cNvPr>
          <p:cNvSpPr txBox="1"/>
          <p:nvPr/>
        </p:nvSpPr>
        <p:spPr>
          <a:xfrm>
            <a:off x="1110363" y="2926774"/>
            <a:ext cx="2781300" cy="276999"/>
          </a:xfrm>
          <a:prstGeom prst="rect">
            <a:avLst/>
          </a:prstGeom>
          <a:noFill/>
        </p:spPr>
        <p:txBody>
          <a:bodyPr wrap="square">
            <a:spAutoFit/>
          </a:bodyPr>
          <a:lstStyle/>
          <a:p>
            <a:pPr algn="ctr"/>
            <a:r>
              <a:rPr lang="en-US" sz="1200" b="1"/>
              <a:t>Mobile Tunnel Kiln with Flat Roof</a:t>
            </a:r>
            <a:endParaRPr lang="en-US" sz="1200" b="1" dirty="0"/>
          </a:p>
        </p:txBody>
      </p:sp>
      <p:pic>
        <p:nvPicPr>
          <p:cNvPr id="8" name="Picture 7" descr="A model of a city&#10;&#10;Description automatically generated with medium confidence">
            <a:extLst>
              <a:ext uri="{FF2B5EF4-FFF2-40B4-BE49-F238E27FC236}">
                <a16:creationId xmlns:a16="http://schemas.microsoft.com/office/drawing/2014/main" id="{3A551688-3DD0-8A95-4409-F006E1556C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14370" y="1240311"/>
            <a:ext cx="3914271" cy="2149171"/>
          </a:xfrm>
          <a:prstGeom prst="rect">
            <a:avLst/>
          </a:prstGeom>
        </p:spPr>
      </p:pic>
      <p:sp>
        <p:nvSpPr>
          <p:cNvPr id="9" name="TextBox 8">
            <a:extLst>
              <a:ext uri="{FF2B5EF4-FFF2-40B4-BE49-F238E27FC236}">
                <a16:creationId xmlns:a16="http://schemas.microsoft.com/office/drawing/2014/main" id="{036BCF63-1B58-D6A8-3879-E6AC7BA21157}"/>
              </a:ext>
            </a:extLst>
          </p:cNvPr>
          <p:cNvSpPr txBox="1"/>
          <p:nvPr/>
        </p:nvSpPr>
        <p:spPr>
          <a:xfrm>
            <a:off x="5380855" y="3554736"/>
            <a:ext cx="2781300" cy="276999"/>
          </a:xfrm>
          <a:prstGeom prst="rect">
            <a:avLst/>
          </a:prstGeom>
          <a:noFill/>
        </p:spPr>
        <p:txBody>
          <a:bodyPr wrap="square">
            <a:spAutoFit/>
          </a:bodyPr>
          <a:lstStyle/>
          <a:p>
            <a:pPr algn="ctr"/>
            <a:r>
              <a:rPr lang="en-US" sz="1200" b="1"/>
              <a:t>Mobile Tunnel Kiln</a:t>
            </a:r>
            <a:endParaRPr lang="en-US" sz="1200" b="1" dirty="0"/>
          </a:p>
        </p:txBody>
      </p:sp>
    </p:spTree>
    <p:extLst>
      <p:ext uri="{BB962C8B-B14F-4D97-AF65-F5344CB8AC3E}">
        <p14:creationId xmlns:p14="http://schemas.microsoft.com/office/powerpoint/2010/main" val="721160092"/>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D780A-EADF-E84B-DF71-03C8791FBD0F}"/>
              </a:ext>
            </a:extLst>
          </p:cNvPr>
          <p:cNvSpPr>
            <a:spLocks noGrp="1"/>
          </p:cNvSpPr>
          <p:nvPr>
            <p:ph type="title"/>
          </p:nvPr>
        </p:nvSpPr>
        <p:spPr>
          <a:xfrm>
            <a:off x="171450" y="401704"/>
            <a:ext cx="8801100" cy="490538"/>
          </a:xfrm>
        </p:spPr>
        <p:txBody>
          <a:bodyPr>
            <a:noAutofit/>
          </a:bodyPr>
          <a:lstStyle/>
          <a:p>
            <a:pPr algn="ctr"/>
            <a:r>
              <a:rPr lang="en-US" sz="1800" dirty="0">
                <a:solidFill>
                  <a:schemeClr val="accent1">
                    <a:lumMod val="50000"/>
                  </a:schemeClr>
                </a:solidFill>
                <a:latin typeface="+mn-lt"/>
              </a:rPr>
              <a:t>GENERAL ON THE PRODUCTION PROCESS OF BRICK/CERAMIC</a:t>
            </a:r>
            <a:r>
              <a:rPr lang="vi-VN" sz="1800" dirty="0">
                <a:solidFill>
                  <a:schemeClr val="accent1">
                    <a:lumMod val="50000"/>
                  </a:schemeClr>
                </a:solidFill>
                <a:latin typeface="+mn-lt"/>
              </a:rPr>
              <a:t> FROM CLAY</a:t>
            </a:r>
            <a:endParaRPr lang="en-US" sz="18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D118FB4E-4929-168F-AB93-A4DCB282143A}"/>
              </a:ext>
            </a:extLst>
          </p:cNvPr>
          <p:cNvSpPr>
            <a:spLocks noGrp="1"/>
          </p:cNvSpPr>
          <p:nvPr>
            <p:ph idx="1"/>
          </p:nvPr>
        </p:nvSpPr>
        <p:spPr>
          <a:xfrm>
            <a:off x="457200" y="982602"/>
            <a:ext cx="8229600" cy="3579600"/>
          </a:xfrm>
        </p:spPr>
        <p:txBody>
          <a:bodyPr>
            <a:noAutofit/>
          </a:bodyPr>
          <a:lstStyle/>
          <a:p>
            <a:pPr algn="just">
              <a:lnSpc>
                <a:spcPct val="120000"/>
              </a:lnSpc>
            </a:pPr>
            <a:r>
              <a:rPr lang="en-US" sz="1200" dirty="0"/>
              <a:t>The main raw material is clay with different quality grades. In addition, other components such as feldspar, kaolin, quartz, ceramic glaze and other additives are also used depending on the type of product being produced.</a:t>
            </a:r>
          </a:p>
          <a:p>
            <a:pPr algn="just">
              <a:lnSpc>
                <a:spcPct val="120000"/>
              </a:lnSpc>
            </a:pPr>
            <a:r>
              <a:rPr lang="en-US" sz="1200" dirty="0"/>
              <a:t>There are many mechanical steps used to transform and improve the properties of raw materials including grinding, rolling, filtering, etc. to increase the smoothness, plasticity and mechanical properties of the raw materials, making the product shaping process easier and improving the mechanical properties of the product. These steps consume a lot of electricity for machine tools and conveyor systems.</a:t>
            </a:r>
          </a:p>
          <a:p>
            <a:pPr algn="just">
              <a:lnSpc>
                <a:spcPct val="120000"/>
              </a:lnSpc>
            </a:pPr>
            <a:r>
              <a:rPr lang="en-US" sz="1200" dirty="0"/>
              <a:t>The product shaping stage can have many methods such as pressing, casting, manual shaping</a:t>
            </a:r>
          </a:p>
          <a:p>
            <a:pPr algn="just">
              <a:lnSpc>
                <a:spcPct val="120000"/>
              </a:lnSpc>
            </a:pPr>
            <a:r>
              <a:rPr lang="en-US" sz="1200" dirty="0"/>
              <a:t>The decoration or surface feature creation stage such as glazing, drawing, coloring helps the surface to have the desired artistic properties.</a:t>
            </a:r>
          </a:p>
          <a:p>
            <a:pPr algn="just">
              <a:lnSpc>
                <a:spcPct val="120000"/>
              </a:lnSpc>
            </a:pPr>
            <a:r>
              <a:rPr lang="en-US" sz="1200" dirty="0"/>
              <a:t>The drying/drying stage helps to separate moisture and partially drain water. This stage needs to be carried out carefully with a controlled drying speed to avoid cracking and breaking the finished product. The firing stage is carried out in kilns to transform the product properties into a solid form through the process of solidification when fired at high temperatures up to 1000℃</a:t>
            </a:r>
          </a:p>
          <a:p>
            <a:pPr algn="just">
              <a:lnSpc>
                <a:spcPct val="120000"/>
              </a:lnSpc>
            </a:pPr>
            <a:r>
              <a:rPr lang="en-US" sz="1200" dirty="0"/>
              <a:t>The firing process requires close monitoring of the temperature increase rate as well as the temperature decrease rate to avoid cracking and breaking the product.</a:t>
            </a:r>
            <a:endParaRPr lang="vi-VN" sz="1200" dirty="0"/>
          </a:p>
        </p:txBody>
      </p:sp>
    </p:spTree>
    <p:extLst>
      <p:ext uri="{BB962C8B-B14F-4D97-AF65-F5344CB8AC3E}">
        <p14:creationId xmlns:p14="http://schemas.microsoft.com/office/powerpoint/2010/main" val="754150346"/>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426C3-9DE7-2E02-043A-FD73F70F3CF5}"/>
              </a:ext>
            </a:extLst>
          </p:cNvPr>
          <p:cNvSpPr>
            <a:spLocks noGrp="1"/>
          </p:cNvSpPr>
          <p:nvPr>
            <p:ph type="title"/>
          </p:nvPr>
        </p:nvSpPr>
        <p:spPr>
          <a:xfrm>
            <a:off x="457200" y="417723"/>
            <a:ext cx="8229600" cy="490538"/>
          </a:xfrm>
        </p:spPr>
        <p:txBody>
          <a:bodyPr>
            <a:noAutofit/>
          </a:bodyPr>
          <a:lstStyle/>
          <a:p>
            <a:pPr algn="ctr"/>
            <a:r>
              <a:rPr lang="vi-VN" sz="2200">
                <a:solidFill>
                  <a:schemeClr val="accent1">
                    <a:lumMod val="50000"/>
                  </a:schemeClr>
                </a:solidFill>
                <a:latin typeface="+mn-lt"/>
              </a:rPr>
              <a:t>BRICK PRODUCTION TECHNOLOGY</a:t>
            </a:r>
            <a:endParaRPr lang="en-US" sz="22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EAAF188C-022F-721D-5E06-83D16CC40AF2}"/>
              </a:ext>
            </a:extLst>
          </p:cNvPr>
          <p:cNvSpPr>
            <a:spLocks noGrp="1"/>
          </p:cNvSpPr>
          <p:nvPr>
            <p:ph idx="1"/>
          </p:nvPr>
        </p:nvSpPr>
        <p:spPr>
          <a:xfrm>
            <a:off x="457200" y="908261"/>
            <a:ext cx="8229600" cy="3579600"/>
          </a:xfrm>
        </p:spPr>
        <p:txBody>
          <a:bodyPr>
            <a:noAutofit/>
          </a:bodyPr>
          <a:lstStyle/>
          <a:p>
            <a:pPr algn="just">
              <a:lnSpc>
                <a:spcPct val="120000"/>
              </a:lnSpc>
            </a:pPr>
            <a:r>
              <a:rPr lang="en-US" sz="1200" dirty="0"/>
              <a:t>Current types of manual production technology are difficult to survive, are not allowed to operate and are gradually being eliminated.</a:t>
            </a:r>
          </a:p>
          <a:p>
            <a:pPr algn="just">
              <a:lnSpc>
                <a:spcPct val="120000"/>
              </a:lnSpc>
            </a:pPr>
            <a:r>
              <a:rPr lang="en-US" sz="1200" dirty="0"/>
              <a:t>The type of large-capacity </a:t>
            </a:r>
            <a:r>
              <a:rPr lang="vi-VN" sz="1200" dirty="0" err="1"/>
              <a:t>Hoffmann</a:t>
            </a:r>
            <a:r>
              <a:rPr lang="en-US" sz="1200" dirty="0"/>
              <a:t> kiln technology still exists due to low investment costs, high production capacity with good competitiveness. However, the technology also pollutes the environment for workers and has a high rate of defective products due to poor combustion control.</a:t>
            </a:r>
          </a:p>
          <a:p>
            <a:pPr algn="just">
              <a:lnSpc>
                <a:spcPct val="120000"/>
              </a:lnSpc>
            </a:pPr>
            <a:r>
              <a:rPr lang="en-US" sz="1200" dirty="0"/>
              <a:t>There are 3 types of tunnel kiln technology including:</a:t>
            </a:r>
          </a:p>
          <a:p>
            <a:pPr lvl="1" algn="just">
              <a:lnSpc>
                <a:spcPct val="120000"/>
              </a:lnSpc>
            </a:pPr>
            <a:r>
              <a:rPr lang="en-US" sz="1200" dirty="0"/>
              <a:t>Tunnel kiln with narrow ceiling. This technology is usually old kilns, low efficiency and high fuel costs, poor combustion control.</a:t>
            </a:r>
          </a:p>
          <a:p>
            <a:pPr lvl="1" algn="just">
              <a:lnSpc>
                <a:spcPct val="120000"/>
              </a:lnSpc>
            </a:pPr>
            <a:r>
              <a:rPr lang="en-US" sz="1200" dirty="0"/>
              <a:t>Flat ceiling tunnel kiln with wide furnace. This technology is newer with a ceiling structure made of refractory ceramic wool, easy to control, larger capacity and more fuel efficient.</a:t>
            </a:r>
          </a:p>
          <a:p>
            <a:pPr lvl="1" algn="just">
              <a:lnSpc>
                <a:spcPct val="120000"/>
              </a:lnSpc>
            </a:pPr>
            <a:r>
              <a:rPr lang="en-US" sz="1200" dirty="0"/>
              <a:t>Moving tunnel kiln technology has a kiln structure made of refractory insulating ceramic wool that can move in a circle while the bricks stand still. This technology imported from China has a large capacity, a variety of fire adjustment modes, so it produces higher quality bricks. The production system is integrated with a brick-picking robot, so the production process can be optimized. The flat-ceiling moving tunnel kiln technology has a rectangular structure with a movable refractory ceramic wool ceiling, creating a cavity to help the robot pick up bricks and arrange them in the kiln for continuous production.</a:t>
            </a:r>
          </a:p>
        </p:txBody>
      </p:sp>
    </p:spTree>
    <p:extLst>
      <p:ext uri="{BB962C8B-B14F-4D97-AF65-F5344CB8AC3E}">
        <p14:creationId xmlns:p14="http://schemas.microsoft.com/office/powerpoint/2010/main" val="3885997162"/>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5DD72-745D-B509-D222-96D18E4E368F}"/>
              </a:ext>
            </a:extLst>
          </p:cNvPr>
          <p:cNvSpPr>
            <a:spLocks noGrp="1"/>
          </p:cNvSpPr>
          <p:nvPr>
            <p:ph type="title"/>
          </p:nvPr>
        </p:nvSpPr>
        <p:spPr>
          <a:xfrm>
            <a:off x="457200" y="431800"/>
            <a:ext cx="8229600" cy="490538"/>
          </a:xfrm>
        </p:spPr>
        <p:txBody>
          <a:bodyPr>
            <a:normAutofit/>
          </a:bodyPr>
          <a:lstStyle/>
          <a:p>
            <a:pPr algn="ctr"/>
            <a:r>
              <a:rPr lang="en-US" sz="2000">
                <a:solidFill>
                  <a:schemeClr val="accent1">
                    <a:lumMod val="50000"/>
                  </a:schemeClr>
                </a:solidFill>
              </a:rPr>
              <a:t>ENERGY USED IN THE BRICK AND CERAMIC INDUSTRY</a:t>
            </a:r>
            <a:endParaRPr lang="en-US" sz="2000" dirty="0">
              <a:solidFill>
                <a:schemeClr val="accent1">
                  <a:lumMod val="50000"/>
                </a:schemeClr>
              </a:solidFill>
            </a:endParaRPr>
          </a:p>
        </p:txBody>
      </p:sp>
      <p:sp>
        <p:nvSpPr>
          <p:cNvPr id="3" name="Content Placeholder 2">
            <a:extLst>
              <a:ext uri="{FF2B5EF4-FFF2-40B4-BE49-F238E27FC236}">
                <a16:creationId xmlns:a16="http://schemas.microsoft.com/office/drawing/2014/main" id="{58D041D3-D7FD-39DD-F5BC-910CFB994AEF}"/>
              </a:ext>
            </a:extLst>
          </p:cNvPr>
          <p:cNvSpPr>
            <a:spLocks noGrp="1"/>
          </p:cNvSpPr>
          <p:nvPr>
            <p:ph idx="1"/>
          </p:nvPr>
        </p:nvSpPr>
        <p:spPr/>
        <p:txBody>
          <a:bodyPr>
            <a:normAutofit fontScale="85000" lnSpcReduction="20000"/>
          </a:bodyPr>
          <a:lstStyle/>
          <a:p>
            <a:pPr algn="just">
              <a:spcBef>
                <a:spcPts val="600"/>
              </a:spcBef>
              <a:spcAft>
                <a:spcPts val="600"/>
              </a:spcAft>
            </a:pPr>
            <a:r>
              <a:rPr lang="en-US" dirty="0"/>
              <a:t>Electricity is used a lot for the stages of the production line with the use of a variety of crushing, rolling, chopping, pumping, fan, conveyor belts, etc.</a:t>
            </a:r>
          </a:p>
          <a:p>
            <a:pPr algn="just">
              <a:spcBef>
                <a:spcPts val="600"/>
              </a:spcBef>
              <a:spcAft>
                <a:spcPts val="600"/>
              </a:spcAft>
            </a:pPr>
            <a:r>
              <a:rPr lang="en-US" dirty="0"/>
              <a:t>Fuel consumption plays a very important role in heating the product to high temperatures. For construction bricks and raw ceramics, coal plays the main role as fuel.</a:t>
            </a:r>
          </a:p>
          <a:p>
            <a:pPr algn="just">
              <a:spcBef>
                <a:spcPts val="600"/>
              </a:spcBef>
              <a:spcAft>
                <a:spcPts val="600"/>
              </a:spcAft>
            </a:pPr>
            <a:r>
              <a:rPr lang="en-US" dirty="0"/>
              <a:t>For glazed ceramic products, gas fuel is commonly used.</a:t>
            </a:r>
          </a:p>
          <a:p>
            <a:pPr algn="just">
              <a:spcBef>
                <a:spcPts val="600"/>
              </a:spcBef>
              <a:spcAft>
                <a:spcPts val="600"/>
              </a:spcAft>
            </a:pPr>
            <a:r>
              <a:rPr lang="en-US" dirty="0"/>
              <a:t>The drying stage is often integrated with the firing stage, whereby the heat utilized from the firing stage contributes significantly to drying, helping to save energy. A clear analysis of the heat utilization factor at each step for the drying, heating, firing, and cooling stages helps to improve energy saving and reduce the rate of waste products.</a:t>
            </a:r>
          </a:p>
          <a:p>
            <a:pPr algn="just">
              <a:spcBef>
                <a:spcPts val="600"/>
              </a:spcBef>
              <a:spcAft>
                <a:spcPts val="600"/>
              </a:spcAft>
            </a:pPr>
            <a:r>
              <a:rPr lang="en-US" dirty="0"/>
              <a:t>In some cases, factories are equipped with a coal gasification system to convert coal into gaseous fuel with the main component being CO, helping to reduce fuel costs compared to using gas.</a:t>
            </a:r>
          </a:p>
          <a:p>
            <a:pPr algn="just">
              <a:spcBef>
                <a:spcPts val="600"/>
              </a:spcBef>
              <a:spcAft>
                <a:spcPts val="600"/>
              </a:spcAft>
            </a:pPr>
            <a:r>
              <a:rPr lang="en-US" dirty="0"/>
              <a:t>There are three types of kilns commonly used, including shuttle kilns that fire intermittently in batches for the production of household ceramics; tunnel kilns used for a variety of ceramic products, and roller kilns that are more commonly used for tiles and roof tiles. The roller kiln type offers greater energy savings than the other two types of kilns.</a:t>
            </a:r>
          </a:p>
        </p:txBody>
      </p:sp>
    </p:spTree>
    <p:extLst>
      <p:ext uri="{BB962C8B-B14F-4D97-AF65-F5344CB8AC3E}">
        <p14:creationId xmlns:p14="http://schemas.microsoft.com/office/powerpoint/2010/main" val="3356517875"/>
      </p:ext>
    </p:extLst>
  </p:cSld>
  <p:clrMapOvr>
    <a:masterClrMapping/>
  </p:clrMapOvr>
  <p:transition advClick="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138B0-912A-273E-AAE2-ADDB83EDAFFE}"/>
              </a:ext>
            </a:extLst>
          </p:cNvPr>
          <p:cNvSpPr>
            <a:spLocks noGrp="1"/>
          </p:cNvSpPr>
          <p:nvPr>
            <p:ph type="title"/>
          </p:nvPr>
        </p:nvSpPr>
        <p:spPr>
          <a:xfrm>
            <a:off x="1229408" y="401567"/>
            <a:ext cx="5758962" cy="371400"/>
          </a:xfrm>
        </p:spPr>
        <p:txBody>
          <a:bodyPr>
            <a:normAutofit fontScale="90000"/>
          </a:bodyPr>
          <a:lstStyle/>
          <a:p>
            <a:r>
              <a:rPr lang="vi-VN" dirty="0" err="1">
                <a:solidFill>
                  <a:schemeClr val="accent1">
                    <a:lumMod val="50000"/>
                  </a:schemeClr>
                </a:solidFill>
                <a:latin typeface="+mn-lt"/>
              </a:rPr>
              <a:t>Concrete</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6" name="Picture 5">
            <a:extLst>
              <a:ext uri="{FF2B5EF4-FFF2-40B4-BE49-F238E27FC236}">
                <a16:creationId xmlns:a16="http://schemas.microsoft.com/office/drawing/2014/main" id="{9EF64FA4-8D91-40C9-94BE-A6185AE82BB3}"/>
              </a:ext>
            </a:extLst>
          </p:cNvPr>
          <p:cNvPicPr>
            <a:picLocks noChangeAspect="1"/>
          </p:cNvPicPr>
          <p:nvPr/>
        </p:nvPicPr>
        <p:blipFill>
          <a:blip r:embed="rId2"/>
          <a:stretch>
            <a:fillRect/>
          </a:stretch>
        </p:blipFill>
        <p:spPr>
          <a:xfrm>
            <a:off x="4108889" y="937713"/>
            <a:ext cx="5001248" cy="4224235"/>
          </a:xfrm>
          <a:prstGeom prst="rect">
            <a:avLst/>
          </a:prstGeom>
        </p:spPr>
      </p:pic>
      <p:pic>
        <p:nvPicPr>
          <p:cNvPr id="7" name="Picture 6">
            <a:extLst>
              <a:ext uri="{FF2B5EF4-FFF2-40B4-BE49-F238E27FC236}">
                <a16:creationId xmlns:a16="http://schemas.microsoft.com/office/drawing/2014/main" id="{0E84E94C-2DB1-1FA2-4C31-7847733D43DC}"/>
              </a:ext>
            </a:extLst>
          </p:cNvPr>
          <p:cNvPicPr>
            <a:picLocks noChangeAspect="1"/>
          </p:cNvPicPr>
          <p:nvPr/>
        </p:nvPicPr>
        <p:blipFill>
          <a:blip r:embed="rId3"/>
          <a:stretch>
            <a:fillRect/>
          </a:stretch>
        </p:blipFill>
        <p:spPr>
          <a:xfrm>
            <a:off x="547414" y="1114245"/>
            <a:ext cx="2509053" cy="1634036"/>
          </a:xfrm>
          <a:prstGeom prst="rect">
            <a:avLst/>
          </a:prstGeom>
        </p:spPr>
      </p:pic>
      <p:pic>
        <p:nvPicPr>
          <p:cNvPr id="8" name="Picture 7">
            <a:extLst>
              <a:ext uri="{FF2B5EF4-FFF2-40B4-BE49-F238E27FC236}">
                <a16:creationId xmlns:a16="http://schemas.microsoft.com/office/drawing/2014/main" id="{703883E8-CE93-131D-9A52-8036EC3CAAA8}"/>
              </a:ext>
            </a:extLst>
          </p:cNvPr>
          <p:cNvPicPr>
            <a:picLocks noChangeAspect="1"/>
          </p:cNvPicPr>
          <p:nvPr/>
        </p:nvPicPr>
        <p:blipFill>
          <a:blip r:embed="rId4"/>
          <a:stretch>
            <a:fillRect/>
          </a:stretch>
        </p:blipFill>
        <p:spPr>
          <a:xfrm>
            <a:off x="547415" y="2913027"/>
            <a:ext cx="2509053" cy="1653291"/>
          </a:xfrm>
          <a:prstGeom prst="rect">
            <a:avLst/>
          </a:prstGeom>
        </p:spPr>
      </p:pic>
    </p:spTree>
    <p:extLst>
      <p:ext uri="{BB962C8B-B14F-4D97-AF65-F5344CB8AC3E}">
        <p14:creationId xmlns:p14="http://schemas.microsoft.com/office/powerpoint/2010/main" val="378508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B23D6-E09E-23E9-537D-9A4EACA830CE}"/>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FFE17C93-DC39-F0B6-F337-8C047D70A77B}"/>
              </a:ext>
            </a:extLst>
          </p:cNvPr>
          <p:cNvSpPr>
            <a:spLocks noGrp="1"/>
          </p:cNvSpPr>
          <p:nvPr>
            <p:ph idx="1"/>
          </p:nvPr>
        </p:nvSpPr>
        <p:spPr>
          <a:xfrm>
            <a:off x="438150" y="238126"/>
            <a:ext cx="7734300" cy="631541"/>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rPr>
              <a:t>INFORMATION ON TYPICAL TECHNOLOGICAL LINE CHARACTERISTICS</a:t>
            </a:r>
          </a:p>
        </p:txBody>
      </p:sp>
      <p:pic>
        <p:nvPicPr>
          <p:cNvPr id="1026" name="Picture 2" descr="New large-capacity and high-tech brick plant starts production in Kurdistan  - Brick and Tile Industry International">
            <a:extLst>
              <a:ext uri="{FF2B5EF4-FFF2-40B4-BE49-F238E27FC236}">
                <a16:creationId xmlns:a16="http://schemas.microsoft.com/office/drawing/2014/main" id="{5C4E7355-67B9-ECB7-A64C-EB638E519A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341" y="980366"/>
            <a:ext cx="2218284" cy="1480684"/>
          </a:xfrm>
          <a:prstGeom prst="rect">
            <a:avLst/>
          </a:prstGeom>
          <a:noFill/>
          <a:extLst>
            <a:ext uri="{909E8E84-426E-40DD-AFC4-6F175D3DCCD1}">
              <a14:hiddenFill xmlns:a14="http://schemas.microsoft.com/office/drawing/2010/main">
                <a:solidFill>
                  <a:srgbClr val="FFFFFF"/>
                </a:solidFill>
              </a14:hiddenFill>
            </a:ext>
          </a:extLst>
        </p:spPr>
      </p:pic>
      <p:pic>
        <p:nvPicPr>
          <p:cNvPr id="2" name="Hình ảnh 6">
            <a:extLst>
              <a:ext uri="{FF2B5EF4-FFF2-40B4-BE49-F238E27FC236}">
                <a16:creationId xmlns:a16="http://schemas.microsoft.com/office/drawing/2014/main" id="{78150E36-4772-8D8C-ACDF-521B720751CD}"/>
              </a:ext>
            </a:extLst>
          </p:cNvPr>
          <p:cNvPicPr>
            <a:picLocks noChangeAspect="1"/>
          </p:cNvPicPr>
          <p:nvPr/>
        </p:nvPicPr>
        <p:blipFill>
          <a:blip r:embed="rId3"/>
          <a:stretch>
            <a:fillRect/>
          </a:stretch>
        </p:blipFill>
        <p:spPr>
          <a:xfrm>
            <a:off x="115341" y="2571750"/>
            <a:ext cx="1860205" cy="2091249"/>
          </a:xfrm>
          <a:prstGeom prst="rect">
            <a:avLst/>
          </a:prstGeom>
        </p:spPr>
      </p:pic>
      <p:sp>
        <p:nvSpPr>
          <p:cNvPr id="5" name="Content Placeholder 2">
            <a:extLst>
              <a:ext uri="{FF2B5EF4-FFF2-40B4-BE49-F238E27FC236}">
                <a16:creationId xmlns:a16="http://schemas.microsoft.com/office/drawing/2014/main" id="{916BDE56-73B5-9273-333D-C2ACAF3C5780}"/>
              </a:ext>
            </a:extLst>
          </p:cNvPr>
          <p:cNvSpPr txBox="1">
            <a:spLocks/>
          </p:cNvSpPr>
          <p:nvPr/>
        </p:nvSpPr>
        <p:spPr>
          <a:xfrm>
            <a:off x="2497560" y="980366"/>
            <a:ext cx="6183927" cy="405934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spcAft>
                <a:spcPts val="600"/>
              </a:spcAft>
              <a:buFont typeface="Arial" panose="020B0604020202020204" pitchFamily="34" charset="0"/>
              <a:buChar char="•"/>
            </a:pPr>
            <a:r>
              <a:rPr lang="en-US" dirty="0">
                <a:latin typeface="+mn-lt"/>
                <a:ea typeface="MS Mincho" panose="02020609040205080304" pitchFamily="49" charset="-128"/>
                <a:cs typeface="Times New Roman" panose="02020603050405020304" pitchFamily="18" charset="0"/>
              </a:rPr>
              <a:t>Brick and ceramic industry is one of the traditional construction materials industries in Vietnam. Contributing greatly to civil and industrial construction.</a:t>
            </a:r>
          </a:p>
          <a:p>
            <a:pPr marL="285750" indent="-285750" algn="just">
              <a:spcAft>
                <a:spcPts val="600"/>
              </a:spcAft>
              <a:buFont typeface="Arial" panose="020B0604020202020204" pitchFamily="34" charset="0"/>
              <a:buChar char="•"/>
            </a:pPr>
            <a:r>
              <a:rPr lang="vi-VN" dirty="0" err="1">
                <a:latin typeface="+mn-lt"/>
                <a:ea typeface="MS Mincho" panose="02020609040205080304" pitchFamily="49" charset="-128"/>
                <a:cs typeface="Times New Roman" panose="02020603050405020304" pitchFamily="18" charset="0"/>
              </a:rPr>
              <a:t>There</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are</a:t>
            </a:r>
            <a:r>
              <a:rPr lang="en-US" dirty="0">
                <a:latin typeface="+mn-lt"/>
                <a:ea typeface="MS Mincho" panose="02020609040205080304" pitchFamily="49" charset="-128"/>
                <a:cs typeface="Times New Roman" panose="02020603050405020304" pitchFamily="18" charset="0"/>
              </a:rPr>
              <a:t> many </a:t>
            </a:r>
            <a:r>
              <a:rPr lang="vi-VN" dirty="0" err="1">
                <a:latin typeface="+mn-lt"/>
                <a:ea typeface="MS Mincho" panose="02020609040205080304" pitchFamily="49" charset="-128"/>
                <a:cs typeface="Times New Roman" panose="02020603050405020304" pitchFamily="18" charset="0"/>
              </a:rPr>
              <a:t>brick</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and</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ceramic</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facilities</a:t>
            </a:r>
            <a:r>
              <a:rPr lang="vi-VN" dirty="0">
                <a:latin typeface="+mn-lt"/>
                <a:ea typeface="MS Mincho" panose="02020609040205080304" pitchFamily="49" charset="-128"/>
                <a:cs typeface="Times New Roman" panose="02020603050405020304" pitchFamily="18" charset="0"/>
              </a:rPr>
              <a:t> in </a:t>
            </a:r>
            <a:r>
              <a:rPr lang="vi-VN" dirty="0" err="1">
                <a:latin typeface="+mn-lt"/>
                <a:ea typeface="MS Mincho" panose="02020609040205080304" pitchFamily="49" charset="-128"/>
                <a:cs typeface="Times New Roman" panose="02020603050405020304" pitchFamily="18" charset="0"/>
              </a:rPr>
              <a:t>Vietnam</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and</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most</a:t>
            </a:r>
            <a:r>
              <a:rPr lang="vi-VN" dirty="0">
                <a:latin typeface="+mn-lt"/>
                <a:ea typeface="MS Mincho" panose="02020609040205080304" pitchFamily="49" charset="-128"/>
                <a:cs typeface="Times New Roman" panose="02020603050405020304" pitchFamily="18" charset="0"/>
              </a:rPr>
              <a:t> </a:t>
            </a:r>
            <a:r>
              <a:rPr lang="en-US" dirty="0">
                <a:latin typeface="+mn-lt"/>
                <a:ea typeface="MS Mincho" panose="02020609040205080304" pitchFamily="49" charset="-128"/>
                <a:cs typeface="Times New Roman" panose="02020603050405020304" pitchFamily="18" charset="0"/>
              </a:rPr>
              <a:t>of which are small and medium enterprises.</a:t>
            </a:r>
          </a:p>
          <a:p>
            <a:pPr marL="285750" indent="-285750" algn="just">
              <a:spcAft>
                <a:spcPts val="600"/>
              </a:spcAft>
              <a:buFont typeface="Arial" panose="020B0604020202020204" pitchFamily="34" charset="0"/>
              <a:buChar char="•"/>
            </a:pPr>
            <a:r>
              <a:rPr lang="en-US" dirty="0">
                <a:latin typeface="+mn-lt"/>
                <a:ea typeface="MS Mincho" panose="02020609040205080304" pitchFamily="49" charset="-128"/>
                <a:cs typeface="Times New Roman" panose="02020603050405020304" pitchFamily="18" charset="0"/>
              </a:rPr>
              <a:t>Large enterprises: </a:t>
            </a:r>
            <a:r>
              <a:rPr lang="en-US" dirty="0" err="1">
                <a:latin typeface="+mn-lt"/>
                <a:ea typeface="MS Mincho" panose="02020609040205080304" pitchFamily="49" charset="-128"/>
                <a:cs typeface="Times New Roman" panose="02020603050405020304" pitchFamily="18" charset="0"/>
              </a:rPr>
              <a:t>Viglacera</a:t>
            </a:r>
            <a:r>
              <a:rPr lang="en-US" dirty="0">
                <a:latin typeface="+mn-lt"/>
                <a:ea typeface="MS Mincho" panose="02020609040205080304" pitchFamily="49" charset="-128"/>
                <a:cs typeface="Times New Roman" panose="02020603050405020304" pitchFamily="18" charset="0"/>
              </a:rPr>
              <a:t>, Dong Tam, Prime Group, TTC, Mikado ...</a:t>
            </a:r>
          </a:p>
          <a:p>
            <a:pPr marL="285750" indent="-285750" algn="just">
              <a:spcAft>
                <a:spcPts val="600"/>
              </a:spcAft>
              <a:buFont typeface="Arial" panose="020B0604020202020204" pitchFamily="34" charset="0"/>
              <a:buChar char="•"/>
            </a:pPr>
            <a:r>
              <a:rPr lang="en-US" dirty="0">
                <a:latin typeface="+mn-lt"/>
                <a:ea typeface="MS Mincho" panose="02020609040205080304" pitchFamily="49" charset="-128"/>
                <a:cs typeface="Times New Roman" panose="02020603050405020304" pitchFamily="18" charset="0"/>
              </a:rPr>
              <a:t>Depending on the type of product, the Brick and ceramic industry can be divided into the following types</a:t>
            </a:r>
          </a:p>
          <a:p>
            <a:pPr marL="461963" indent="-230188">
              <a:spcAft>
                <a:spcPts val="600"/>
              </a:spcAft>
              <a:buFont typeface="Wingdings" panose="05000000000000000000" pitchFamily="2" charset="2"/>
              <a:buChar char="Ø"/>
            </a:pPr>
            <a:r>
              <a:rPr lang="vi-VN" dirty="0">
                <a:latin typeface="+mn-lt"/>
                <a:ea typeface="MS Mincho" panose="02020609040205080304" pitchFamily="49" charset="-128"/>
                <a:cs typeface="Times New Roman" panose="02020603050405020304" pitchFamily="18" charset="0"/>
              </a:rPr>
              <a:t>Enterprises </a:t>
            </a:r>
            <a:r>
              <a:rPr lang="vi-VN" dirty="0" err="1">
                <a:latin typeface="+mn-lt"/>
                <a:ea typeface="MS Mincho" panose="02020609040205080304" pitchFamily="49" charset="-128"/>
                <a:cs typeface="Times New Roman" panose="02020603050405020304" pitchFamily="18" charset="0"/>
              </a:rPr>
              <a:t>producing</a:t>
            </a:r>
            <a:r>
              <a:rPr lang="vi-VN" dirty="0">
                <a:latin typeface="+mn-lt"/>
                <a:ea typeface="MS Mincho" panose="02020609040205080304" pitchFamily="49" charset="-128"/>
                <a:cs typeface="Times New Roman" panose="02020603050405020304" pitchFamily="18" charset="0"/>
              </a:rPr>
              <a:t> </a:t>
            </a:r>
            <a:r>
              <a:rPr lang="en-US" dirty="0"/>
              <a:t>Folk ceramics and fine arts</a:t>
            </a:r>
            <a:endParaRPr lang="en-US"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err="1">
                <a:latin typeface="+mn-lt"/>
                <a:ea typeface="MS Mincho" panose="02020609040205080304" pitchFamily="49" charset="-128"/>
                <a:cs typeface="Times New Roman" panose="02020603050405020304" pitchFamily="18" charset="0"/>
              </a:rPr>
              <a:t>Enterprises</a:t>
            </a:r>
            <a:r>
              <a:rPr lang="vi-VN" dirty="0">
                <a:latin typeface="+mn-lt"/>
                <a:ea typeface="MS Mincho" panose="02020609040205080304" pitchFamily="49" charset="-128"/>
                <a:cs typeface="Times New Roman" panose="02020603050405020304" pitchFamily="18" charset="0"/>
              </a:rPr>
              <a:t> producing construction ceramics</a:t>
            </a:r>
            <a:endParaRPr lang="en-US"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a:latin typeface="+mn-lt"/>
                <a:ea typeface="MS Mincho" panose="02020609040205080304" pitchFamily="49" charset="-128"/>
                <a:cs typeface="Times New Roman" panose="02020603050405020304" pitchFamily="18" charset="0"/>
              </a:rPr>
              <a:t>Enterprises </a:t>
            </a:r>
            <a:r>
              <a:rPr lang="vi-VN" dirty="0" err="1">
                <a:latin typeface="+mn-lt"/>
                <a:ea typeface="MS Mincho" panose="02020609040205080304" pitchFamily="49" charset="-128"/>
                <a:cs typeface="Times New Roman" panose="02020603050405020304" pitchFamily="18" charset="0"/>
              </a:rPr>
              <a:t>producing</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Industrial</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ceramics</a:t>
            </a:r>
            <a:endParaRPr lang="en-US"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a:latin typeface="+mn-lt"/>
                <a:ea typeface="MS Mincho" panose="02020609040205080304" pitchFamily="49" charset="-128"/>
                <a:cs typeface="Times New Roman" panose="02020603050405020304" pitchFamily="18" charset="0"/>
              </a:rPr>
              <a:t>Enterprises producing fired bricks </a:t>
            </a:r>
            <a:r>
              <a:rPr lang="vi-VN" dirty="0" err="1">
                <a:latin typeface="+mn-lt"/>
                <a:ea typeface="MS Mincho" panose="02020609040205080304" pitchFamily="49" charset="-128"/>
                <a:cs typeface="Times New Roman" panose="02020603050405020304" pitchFamily="18" charset="0"/>
              </a:rPr>
              <a:t>for</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construction</a:t>
            </a:r>
            <a:endParaRPr lang="vi-VN"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err="1">
                <a:latin typeface="+mn-lt"/>
                <a:ea typeface="MS Mincho" panose="02020609040205080304" pitchFamily="49" charset="-128"/>
                <a:cs typeface="Times New Roman" panose="02020603050405020304" pitchFamily="18" charset="0"/>
              </a:rPr>
              <a:t>Enterprises</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producing</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concrete</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block</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for</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construction</a:t>
            </a:r>
            <a:endParaRPr lang="vi-VN"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err="1">
                <a:latin typeface="+mn-lt"/>
                <a:ea typeface="MS Mincho" panose="02020609040205080304" pitchFamily="49" charset="-128"/>
                <a:cs typeface="Times New Roman" panose="02020603050405020304" pitchFamily="18" charset="0"/>
              </a:rPr>
              <a:t>Enterprises</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producing</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Aerated</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Autoclave</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Concrete</a:t>
            </a:r>
            <a:r>
              <a:rPr lang="vi-VN" dirty="0">
                <a:latin typeface="+mn-lt"/>
                <a:ea typeface="MS Mincho" panose="02020609040205080304" pitchFamily="49" charset="-128"/>
                <a:cs typeface="Times New Roman" panose="02020603050405020304" pitchFamily="18" charset="0"/>
              </a:rPr>
              <a:t> (AAC)</a:t>
            </a:r>
            <a:endParaRPr lang="en-US" dirty="0">
              <a:latin typeface="+mn-lt"/>
            </a:endParaRPr>
          </a:p>
        </p:txBody>
      </p:sp>
    </p:spTree>
    <p:extLst>
      <p:ext uri="{BB962C8B-B14F-4D97-AF65-F5344CB8AC3E}">
        <p14:creationId xmlns:p14="http://schemas.microsoft.com/office/powerpoint/2010/main" val="257021104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44A70-84C1-F290-084A-A878673962B6}"/>
              </a:ext>
            </a:extLst>
          </p:cNvPr>
          <p:cNvSpPr>
            <a:spLocks noGrp="1"/>
          </p:cNvSpPr>
          <p:nvPr>
            <p:ph type="title"/>
          </p:nvPr>
        </p:nvSpPr>
        <p:spPr>
          <a:xfrm>
            <a:off x="457200" y="434921"/>
            <a:ext cx="8229600" cy="371400"/>
          </a:xfrm>
        </p:spPr>
        <p:txBody>
          <a:bodyPr>
            <a:normAutofit fontScale="90000"/>
          </a:bodyPr>
          <a:lstStyle/>
          <a:p>
            <a:r>
              <a:rPr lang="en-US" dirty="0">
                <a:solidFill>
                  <a:schemeClr val="accent1">
                    <a:lumMod val="50000"/>
                  </a:schemeClr>
                </a:solidFill>
              </a:rPr>
              <a:t>The production process of concrete bricks</a:t>
            </a:r>
          </a:p>
        </p:txBody>
      </p:sp>
      <p:sp>
        <p:nvSpPr>
          <p:cNvPr id="3" name="Text Placeholder 2">
            <a:extLst>
              <a:ext uri="{FF2B5EF4-FFF2-40B4-BE49-F238E27FC236}">
                <a16:creationId xmlns:a16="http://schemas.microsoft.com/office/drawing/2014/main" id="{C7BB6CBA-88B4-031B-FA52-7AFEA8B9B1CD}"/>
              </a:ext>
            </a:extLst>
          </p:cNvPr>
          <p:cNvSpPr>
            <a:spLocks noGrp="1"/>
          </p:cNvSpPr>
          <p:nvPr>
            <p:ph type="body" idx="1"/>
          </p:nvPr>
        </p:nvSpPr>
        <p:spPr>
          <a:xfrm>
            <a:off x="457200" y="1247949"/>
            <a:ext cx="8229600" cy="3355047"/>
          </a:xfrm>
        </p:spPr>
        <p:txBody>
          <a:bodyPr>
            <a:normAutofit fontScale="92500" lnSpcReduction="10000"/>
          </a:bodyPr>
          <a:lstStyle/>
          <a:p>
            <a:r>
              <a:rPr lang="en-US" dirty="0"/>
              <a:t>Concrete brick or aggregate cement is a type of brick produced from raw materials including cement, sand, mite or small gravel, water, and additives for concrete bricks and cement, sand, mite stone, ash and slag, or industrial waste (coal slag, stone mite) for aggregate cement bricks.
The production process is quite simple, including mixing the raw materials in the right amount, pressing them into a forming mold to produce brick products, and curing on a large field for a suitable amount of time for cement and aggregates to be bonded and hardened.
An important point in the production system is the ability to accurately quantify the raw materials and the ability to mix evenly to ensure that the adhesive (cement) is uniform throughout the block and binds to all other aggregate components. The arrangement of silos containing raw materials, weighing scales, and mixers plays an important role in the production process
Forming presses also play an important role in obtaining quality assurance products. The hydraulic type static press for bricks has high smoothness, large pressing force but the capacity is not guaranteed while the vibrating press gives higher output but the pressing force will be lower. 
The maintenance work requires the factory area to have a large land area due to long-term maintenance.</a:t>
            </a:r>
            <a:endParaRPr lang="vi-VN" dirty="0"/>
          </a:p>
        </p:txBody>
      </p:sp>
    </p:spTree>
    <p:extLst>
      <p:ext uri="{BB962C8B-B14F-4D97-AF65-F5344CB8AC3E}">
        <p14:creationId xmlns:p14="http://schemas.microsoft.com/office/powerpoint/2010/main" val="10953275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5F18E-E882-0187-F691-E1422655CC2B}"/>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4" name="Google Shape;143;p20">
            <a:extLst>
              <a:ext uri="{FF2B5EF4-FFF2-40B4-BE49-F238E27FC236}">
                <a16:creationId xmlns:a16="http://schemas.microsoft.com/office/drawing/2014/main" id="{E441BA1E-1B9D-CECA-2801-48A0ABF01183}"/>
              </a:ext>
            </a:extLst>
          </p:cNvPr>
          <p:cNvPicPr preferRelativeResize="0"/>
          <p:nvPr/>
        </p:nvPicPr>
        <p:blipFill>
          <a:blip r:embed="rId2">
            <a:alphaModFix/>
          </a:blip>
          <a:stretch>
            <a:fillRect/>
          </a:stretch>
        </p:blipFill>
        <p:spPr>
          <a:xfrm>
            <a:off x="1094412" y="1008502"/>
            <a:ext cx="2462605" cy="3604652"/>
          </a:xfrm>
          <a:prstGeom prst="rect">
            <a:avLst/>
          </a:prstGeom>
          <a:noFill/>
          <a:ln>
            <a:noFill/>
          </a:ln>
        </p:spPr>
      </p:pic>
      <p:pic>
        <p:nvPicPr>
          <p:cNvPr id="5" name="Google Shape;148;p21">
            <a:extLst>
              <a:ext uri="{FF2B5EF4-FFF2-40B4-BE49-F238E27FC236}">
                <a16:creationId xmlns:a16="http://schemas.microsoft.com/office/drawing/2014/main" id="{C64F67D9-818B-07BD-C0B3-97FF21F7E8B0}"/>
              </a:ext>
            </a:extLst>
          </p:cNvPr>
          <p:cNvPicPr preferRelativeResize="0"/>
          <p:nvPr/>
        </p:nvPicPr>
        <p:blipFill>
          <a:blip r:embed="rId3">
            <a:alphaModFix/>
          </a:blip>
          <a:stretch>
            <a:fillRect/>
          </a:stretch>
        </p:blipFill>
        <p:spPr>
          <a:xfrm>
            <a:off x="4133880" y="2245933"/>
            <a:ext cx="4321969" cy="1985963"/>
          </a:xfrm>
          <a:prstGeom prst="rect">
            <a:avLst/>
          </a:prstGeom>
          <a:noFill/>
          <a:ln>
            <a:noFill/>
          </a:ln>
        </p:spPr>
      </p:pic>
      <p:sp>
        <p:nvSpPr>
          <p:cNvPr id="6" name="Google Shape;149;p21">
            <a:extLst>
              <a:ext uri="{FF2B5EF4-FFF2-40B4-BE49-F238E27FC236}">
                <a16:creationId xmlns:a16="http://schemas.microsoft.com/office/drawing/2014/main" id="{EE0DB7EE-6C0D-6224-35F7-6D224380B694}"/>
              </a:ext>
            </a:extLst>
          </p:cNvPr>
          <p:cNvSpPr txBox="1"/>
          <p:nvPr/>
        </p:nvSpPr>
        <p:spPr>
          <a:xfrm>
            <a:off x="4219919" y="1386503"/>
            <a:ext cx="4322025" cy="555130"/>
          </a:xfrm>
          <a:prstGeom prst="rect">
            <a:avLst/>
          </a:prstGeom>
          <a:noFill/>
          <a:ln>
            <a:noFill/>
          </a:ln>
        </p:spPr>
        <p:txBody>
          <a:bodyPr spcFirstLastPara="1" wrap="square" lIns="68569" tIns="68569" rIns="68569" bIns="68569" anchor="t" anchorCtr="0">
            <a:spAutoFit/>
          </a:bodyPr>
          <a:lstStyle/>
          <a:p>
            <a:pPr algn="ctr">
              <a:lnSpc>
                <a:spcPct val="115000"/>
              </a:lnSpc>
              <a:spcBef>
                <a:spcPts val="900"/>
              </a:spcBef>
              <a:spcAft>
                <a:spcPts val="900"/>
              </a:spcAft>
            </a:pPr>
            <a:r>
              <a:rPr lang="vi" sz="1050" b="1">
                <a:latin typeface="Old Standard TT"/>
                <a:ea typeface="Old Standard TT"/>
                <a:cs typeface="Old Standard TT"/>
                <a:sym typeface="Old Standard TT"/>
              </a:rPr>
              <a:t>Process of an AAC lightweight concrete production chamber</a:t>
            </a:r>
            <a:endParaRPr sz="1050" b="1">
              <a:latin typeface="Old Standard TT"/>
              <a:ea typeface="Old Standard TT"/>
              <a:cs typeface="Old Standard TT"/>
              <a:sym typeface="Old Standard TT"/>
            </a:endParaRPr>
          </a:p>
        </p:txBody>
      </p:sp>
    </p:spTree>
    <p:extLst>
      <p:ext uri="{BB962C8B-B14F-4D97-AF65-F5344CB8AC3E}">
        <p14:creationId xmlns:p14="http://schemas.microsoft.com/office/powerpoint/2010/main" val="23320680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9C64-A105-A625-C2C2-E53E6346CA0E}"/>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D148A732-D1AD-D20B-8363-AA78E0A9B769}"/>
              </a:ext>
            </a:extLst>
          </p:cNvPr>
          <p:cNvPicPr>
            <a:picLocks noChangeAspect="1"/>
          </p:cNvPicPr>
          <p:nvPr/>
        </p:nvPicPr>
        <p:blipFill>
          <a:blip r:embed="rId2"/>
          <a:stretch>
            <a:fillRect/>
          </a:stretch>
        </p:blipFill>
        <p:spPr>
          <a:xfrm>
            <a:off x="372533" y="929618"/>
            <a:ext cx="4837923" cy="3738395"/>
          </a:xfrm>
          <a:prstGeom prst="rect">
            <a:avLst/>
          </a:prstGeom>
        </p:spPr>
      </p:pic>
      <p:pic>
        <p:nvPicPr>
          <p:cNvPr id="7" name="Picture 6">
            <a:extLst>
              <a:ext uri="{FF2B5EF4-FFF2-40B4-BE49-F238E27FC236}">
                <a16:creationId xmlns:a16="http://schemas.microsoft.com/office/drawing/2014/main" id="{F89C3B35-06DF-C027-8006-7FBC9655AE4D}"/>
              </a:ext>
            </a:extLst>
          </p:cNvPr>
          <p:cNvPicPr>
            <a:picLocks noChangeAspect="1"/>
          </p:cNvPicPr>
          <p:nvPr/>
        </p:nvPicPr>
        <p:blipFill>
          <a:blip r:embed="rId3"/>
          <a:stretch>
            <a:fillRect/>
          </a:stretch>
        </p:blipFill>
        <p:spPr>
          <a:xfrm>
            <a:off x="5345990" y="1321551"/>
            <a:ext cx="3637143" cy="2700116"/>
          </a:xfrm>
          <a:prstGeom prst="rect">
            <a:avLst/>
          </a:prstGeom>
        </p:spPr>
      </p:pic>
    </p:spTree>
    <p:extLst>
      <p:ext uri="{BB962C8B-B14F-4D97-AF65-F5344CB8AC3E}">
        <p14:creationId xmlns:p14="http://schemas.microsoft.com/office/powerpoint/2010/main" val="2938003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E2555-280C-FEF9-5359-CA63D82262FB}"/>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sp>
        <p:nvSpPr>
          <p:cNvPr id="5" name="Text Placeholder 4">
            <a:extLst>
              <a:ext uri="{FF2B5EF4-FFF2-40B4-BE49-F238E27FC236}">
                <a16:creationId xmlns:a16="http://schemas.microsoft.com/office/drawing/2014/main" id="{B945663C-8FAD-D5FC-4D7F-9B2842353980}"/>
              </a:ext>
            </a:extLst>
          </p:cNvPr>
          <p:cNvSpPr>
            <a:spLocks noGrp="1"/>
          </p:cNvSpPr>
          <p:nvPr>
            <p:ph type="body" idx="1"/>
          </p:nvPr>
        </p:nvSpPr>
        <p:spPr>
          <a:xfrm>
            <a:off x="457200" y="992487"/>
            <a:ext cx="8229600" cy="3350914"/>
          </a:xfrm>
        </p:spPr>
        <p:txBody>
          <a:bodyPr>
            <a:noAutofit/>
          </a:bodyPr>
          <a:lstStyle/>
          <a:p>
            <a:pPr marL="285750" indent="-285750" eaLnBrk="0" fontAlgn="base" hangingPunct="0">
              <a:lnSpc>
                <a:spcPct val="120000"/>
              </a:lnSpc>
              <a:spcBef>
                <a:spcPct val="0"/>
              </a:spcBef>
              <a:spcAft>
                <a:spcPct val="0"/>
              </a:spcAft>
              <a:buClrTx/>
              <a:buSzTx/>
            </a:pPr>
            <a:r>
              <a:rPr lang="en-US" altLang="en-US" sz="1400" b="1" dirty="0">
                <a:solidFill>
                  <a:schemeClr val="tx1"/>
                </a:solidFill>
                <a:latin typeface="Arial" panose="020B0604020202020204" pitchFamily="34" charset="0"/>
              </a:rPr>
              <a:t>Material</a:t>
            </a:r>
            <a:r>
              <a:rPr lang="en-US" altLang="en-US" sz="1400" dirty="0">
                <a:solidFill>
                  <a:schemeClr val="tx1"/>
                </a:solidFill>
                <a:latin typeface="Arial" panose="020B0604020202020204" pitchFamily="34" charset="0"/>
              </a:rPr>
              <a:t>. Cement (or lime), Gypsum, Fine sand (or fly ash, furnace slag), Aeration agents: Aluminum powder (Al) or aluminum compound, Water and additives (enhance strength, plasticity). Raw materials are accurately weighed and quantified to ensure quality.
</a:t>
            </a:r>
            <a:r>
              <a:rPr lang="en-US" altLang="en-US" sz="1400" b="1" dirty="0">
                <a:solidFill>
                  <a:schemeClr val="tx1"/>
                </a:solidFill>
                <a:latin typeface="Arial" panose="020B0604020202020204" pitchFamily="34" charset="0"/>
              </a:rPr>
              <a:t>Mix the mixture</a:t>
            </a:r>
            <a:r>
              <a:rPr lang="en-US" altLang="en-US" sz="1400" dirty="0">
                <a:solidFill>
                  <a:schemeClr val="tx1"/>
                </a:solidFill>
                <a:latin typeface="Arial" panose="020B0604020202020204" pitchFamily="34" charset="0"/>
              </a:rPr>
              <a:t>. The dry ingredients (cement, sand, gypsum) are mixed well in the mixer, Add water to make a liquid mixture (slurry); Aluminum powder is added last. The reaction between aluminum powder and lime (or cement) in an alkaline environment produces hydrogen gas. Hydrogen gas creates small air bubbles, which cause the mixture to expand, increase in volume, and form a porous product. Hydrogen gas creates small air bubbles, which cause the mixture to expand, increasing in volume. 
</a:t>
            </a:r>
            <a:r>
              <a:rPr lang="en-US" altLang="en-US" sz="1400" b="1" dirty="0">
                <a:solidFill>
                  <a:schemeClr val="tx1"/>
                </a:solidFill>
                <a:latin typeface="Arial" panose="020B0604020202020204" pitchFamily="34" charset="0"/>
              </a:rPr>
              <a:t>Die casting</a:t>
            </a:r>
            <a:r>
              <a:rPr lang="en-US" altLang="en-US" sz="1400" dirty="0">
                <a:solidFill>
                  <a:schemeClr val="tx1"/>
                </a:solidFill>
                <a:latin typeface="Arial" panose="020B0604020202020204" pitchFamily="34" charset="0"/>
              </a:rPr>
              <a:t>. The mixture after hatching is poured into large molds. The incubation process takes place in 30-60 minutes, creating an even bubble structure. The mixture begins to solidify slightly, reaching a "semi-solid" state</a:t>
            </a:r>
            <a:endParaRPr lang="en-US" sz="1400" dirty="0"/>
          </a:p>
        </p:txBody>
      </p:sp>
    </p:spTree>
    <p:extLst>
      <p:ext uri="{BB962C8B-B14F-4D97-AF65-F5344CB8AC3E}">
        <p14:creationId xmlns:p14="http://schemas.microsoft.com/office/powerpoint/2010/main" val="23304789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471E0-36C4-1747-16ED-74F60CBF97A4}"/>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C26191ED-34DF-1608-15D3-FEDF51D796A7}"/>
              </a:ext>
            </a:extLst>
          </p:cNvPr>
          <p:cNvSpPr>
            <a:spLocks noGrp="1"/>
          </p:cNvSpPr>
          <p:nvPr>
            <p:ph type="body" idx="1"/>
          </p:nvPr>
        </p:nvSpPr>
        <p:spPr>
          <a:xfrm>
            <a:off x="457200" y="1057200"/>
            <a:ext cx="8229600" cy="3029100"/>
          </a:xfrm>
        </p:spPr>
        <p:txBody>
          <a:bodyPr>
            <a:noAutofit/>
          </a:bodyPr>
          <a:lstStyle/>
          <a:p>
            <a:pPr marL="285750" indent="-285750" eaLnBrk="0" fontAlgn="base" hangingPunct="0">
              <a:lnSpc>
                <a:spcPct val="120000"/>
              </a:lnSpc>
              <a:spcBef>
                <a:spcPct val="0"/>
              </a:spcBef>
              <a:spcAft>
                <a:spcPct val="0"/>
              </a:spcAft>
              <a:buClrTx/>
              <a:buSzTx/>
            </a:pPr>
            <a:r>
              <a:rPr lang="en-US" sz="1600" b="1" dirty="0"/>
              <a:t>Shaping </a:t>
            </a:r>
            <a:r>
              <a:rPr lang="vi-VN" sz="1600" b="1" dirty="0" err="1"/>
              <a:t>Cutting</a:t>
            </a:r>
            <a:r>
              <a:rPr lang="vi-VN" sz="1600" b="1" dirty="0"/>
              <a:t>. </a:t>
            </a:r>
            <a:r>
              <a:rPr lang="en-US" sz="1600" b="1" dirty="0"/>
              <a:t> </a:t>
            </a:r>
            <a:r>
              <a:rPr lang="en-US" sz="1600" dirty="0"/>
              <a:t>After preliminary solidification (usually 2-4 hours), the concrete block is removed from the mold, Use steel wire or a specialized cutter to cut into standard-sized bricks or slabs. The cutting process ensures high precision, flat surface.
</a:t>
            </a:r>
            <a:r>
              <a:rPr lang="en-US" sz="1600" b="1" dirty="0"/>
              <a:t>Autoclaving</a:t>
            </a:r>
            <a:r>
              <a:rPr lang="en-US" sz="1600" dirty="0"/>
              <a:t>. The bricks are fed into the autoclave.  </a:t>
            </a:r>
            <a:r>
              <a:rPr lang="vi-VN" sz="1600" dirty="0" err="1"/>
              <a:t>Stay</a:t>
            </a:r>
            <a:r>
              <a:rPr lang="en-US" sz="1600" dirty="0"/>
              <a:t> in a saturated steam environment at high pressure (8-12 bar) and 180-200°C for 8-12 hours.  This process strengthens the chemical bonding, improving the strength and stability of the tile. The air bubble structure is fixed, creating a lightweight and durable product.
</a:t>
            </a:r>
            <a:r>
              <a:rPr lang="en-US" sz="1600" b="1" dirty="0"/>
              <a:t>Cool and pack</a:t>
            </a:r>
            <a:r>
              <a:rPr lang="en-US" sz="1600" dirty="0"/>
              <a:t>. After autoclaving, the bricks are cooled gradually to avoid cracking.  Finished bricks are checked for quality (durability, size, water absorption).  Packed and stored, ready for distribution.</a:t>
            </a:r>
          </a:p>
        </p:txBody>
      </p:sp>
    </p:spTree>
    <p:extLst>
      <p:ext uri="{BB962C8B-B14F-4D97-AF65-F5344CB8AC3E}">
        <p14:creationId xmlns:p14="http://schemas.microsoft.com/office/powerpoint/2010/main" val="507663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87D1-A3A9-E8F6-9DA5-3E4A6641066B}"/>
              </a:ext>
            </a:extLst>
          </p:cNvPr>
          <p:cNvSpPr>
            <a:spLocks noGrp="1"/>
          </p:cNvSpPr>
          <p:nvPr>
            <p:ph type="title"/>
          </p:nvPr>
        </p:nvSpPr>
        <p:spPr/>
        <p:txBody>
          <a:bodyPr>
            <a:noAutofit/>
          </a:bodyPr>
          <a:lstStyle/>
          <a:p>
            <a:r>
              <a:rPr lang="vi-VN" dirty="0" err="1">
                <a:solidFill>
                  <a:schemeClr val="accent1">
                    <a:lumMod val="50000"/>
                  </a:schemeClr>
                </a:solidFill>
                <a:latin typeface="+mn-lt"/>
              </a:rPr>
              <a:t>General</a:t>
            </a:r>
            <a:r>
              <a:rPr lang="vi-VN" dirty="0">
                <a:solidFill>
                  <a:schemeClr val="accent1">
                    <a:lumMod val="50000"/>
                  </a:schemeClr>
                </a:solidFill>
                <a:latin typeface="+mn-lt"/>
              </a:rPr>
              <a:t> </a:t>
            </a:r>
            <a:r>
              <a:rPr lang="vi-VN" dirty="0" err="1">
                <a:solidFill>
                  <a:schemeClr val="accent1">
                    <a:lumMod val="50000"/>
                  </a:schemeClr>
                </a:solidFill>
                <a:latin typeface="+mn-lt"/>
              </a:rPr>
              <a:t>of</a:t>
            </a:r>
            <a:r>
              <a:rPr lang="vi-VN" dirty="0">
                <a:solidFill>
                  <a:schemeClr val="accent1">
                    <a:lumMod val="50000"/>
                  </a:schemeClr>
                </a:solidFill>
                <a:latin typeface="+mn-lt"/>
              </a:rPr>
              <a:t> non </a:t>
            </a:r>
            <a:r>
              <a:rPr lang="vi-VN" dirty="0" err="1">
                <a:solidFill>
                  <a:schemeClr val="accent1">
                    <a:lumMod val="50000"/>
                  </a:schemeClr>
                </a:solidFill>
                <a:latin typeface="+mn-lt"/>
              </a:rPr>
              <a:t>fired</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industries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FE34F133-47D8-6440-7083-8FDF246F650F}"/>
              </a:ext>
            </a:extLst>
          </p:cNvPr>
          <p:cNvSpPr>
            <a:spLocks noGrp="1"/>
          </p:cNvSpPr>
          <p:nvPr>
            <p:ph type="body" idx="1"/>
          </p:nvPr>
        </p:nvSpPr>
        <p:spPr/>
        <p:txBody>
          <a:bodyPr/>
          <a:lstStyle/>
          <a:p>
            <a:r>
              <a:rPr lang="vi-VN" dirty="0" err="1"/>
              <a:t>Eventhough</a:t>
            </a:r>
            <a:r>
              <a:rPr lang="vi-VN" dirty="0"/>
              <a:t> </a:t>
            </a:r>
            <a:r>
              <a:rPr lang="vi-VN" dirty="0" err="1"/>
              <a:t>there</a:t>
            </a:r>
            <a:r>
              <a:rPr lang="vi-VN" dirty="0"/>
              <a:t> </a:t>
            </a:r>
            <a:r>
              <a:rPr lang="vi-VN" dirty="0" err="1"/>
              <a:t>are</a:t>
            </a:r>
            <a:r>
              <a:rPr lang="vi-VN" dirty="0"/>
              <a:t> </a:t>
            </a:r>
            <a:r>
              <a:rPr lang="vi-VN" dirty="0" err="1"/>
              <a:t>several</a:t>
            </a:r>
            <a:r>
              <a:rPr lang="vi-VN" dirty="0"/>
              <a:t> </a:t>
            </a:r>
            <a:r>
              <a:rPr lang="vi-VN" dirty="0" err="1"/>
              <a:t>types</a:t>
            </a:r>
            <a:r>
              <a:rPr lang="vi-VN" dirty="0"/>
              <a:t> </a:t>
            </a:r>
            <a:r>
              <a:rPr lang="vi-VN" dirty="0" err="1"/>
              <a:t>of</a:t>
            </a:r>
            <a:r>
              <a:rPr lang="vi-VN" dirty="0"/>
              <a:t> non </a:t>
            </a:r>
            <a:r>
              <a:rPr lang="vi-VN" dirty="0" err="1"/>
              <a:t>fired</a:t>
            </a:r>
            <a:r>
              <a:rPr lang="vi-VN" dirty="0"/>
              <a:t> </a:t>
            </a:r>
            <a:r>
              <a:rPr lang="vi-VN" dirty="0" err="1"/>
              <a:t>brick</a:t>
            </a:r>
            <a:r>
              <a:rPr lang="vi-VN" dirty="0"/>
              <a:t> to </a:t>
            </a:r>
            <a:r>
              <a:rPr lang="vi-VN" dirty="0" err="1"/>
              <a:t>replace</a:t>
            </a:r>
            <a:r>
              <a:rPr lang="vi-VN" dirty="0"/>
              <a:t> the </a:t>
            </a:r>
            <a:r>
              <a:rPr lang="vi-VN" dirty="0" err="1"/>
              <a:t>fired</a:t>
            </a:r>
            <a:r>
              <a:rPr lang="vi-VN" dirty="0"/>
              <a:t> </a:t>
            </a:r>
            <a:r>
              <a:rPr lang="vi-VN" dirty="0" err="1"/>
              <a:t>brick</a:t>
            </a:r>
            <a:r>
              <a:rPr lang="vi-VN" dirty="0"/>
              <a:t> </a:t>
            </a:r>
            <a:r>
              <a:rPr lang="vi-VN" dirty="0" err="1"/>
              <a:t>for</a:t>
            </a:r>
            <a:r>
              <a:rPr lang="vi-VN" dirty="0"/>
              <a:t> </a:t>
            </a:r>
            <a:r>
              <a:rPr lang="vi-VN" dirty="0" err="1"/>
              <a:t>construction</a:t>
            </a:r>
            <a:r>
              <a:rPr lang="vi-VN" dirty="0"/>
              <a:t>, </a:t>
            </a:r>
            <a:r>
              <a:rPr lang="vi-VN" dirty="0" err="1"/>
              <a:t>there</a:t>
            </a:r>
            <a:r>
              <a:rPr lang="vi-VN" dirty="0"/>
              <a:t> </a:t>
            </a:r>
            <a:r>
              <a:rPr lang="vi-VN" dirty="0" err="1"/>
              <a:t>are</a:t>
            </a:r>
            <a:r>
              <a:rPr lang="vi-VN" dirty="0"/>
              <a:t> </a:t>
            </a:r>
            <a:r>
              <a:rPr lang="vi-VN" dirty="0" err="1"/>
              <a:t>only</a:t>
            </a:r>
            <a:r>
              <a:rPr lang="vi-VN" dirty="0"/>
              <a:t> 2 </a:t>
            </a:r>
            <a:r>
              <a:rPr lang="vi-VN" dirty="0" err="1"/>
              <a:t>types</a:t>
            </a:r>
            <a:r>
              <a:rPr lang="vi-VN" dirty="0"/>
              <a:t> </a:t>
            </a:r>
            <a:r>
              <a:rPr lang="vi-VN" dirty="0" err="1"/>
              <a:t>could</a:t>
            </a:r>
            <a:r>
              <a:rPr lang="vi-VN" dirty="0"/>
              <a:t> be </a:t>
            </a:r>
            <a:r>
              <a:rPr lang="vi-VN" dirty="0" err="1"/>
              <a:t>developed</a:t>
            </a:r>
            <a:r>
              <a:rPr lang="vi-VN" dirty="0"/>
              <a:t> </a:t>
            </a:r>
            <a:r>
              <a:rPr lang="vi-VN" dirty="0" err="1"/>
              <a:t>including</a:t>
            </a:r>
            <a:r>
              <a:rPr lang="vi-VN" dirty="0"/>
              <a:t> </a:t>
            </a:r>
            <a:r>
              <a:rPr lang="vi-VN" dirty="0" err="1"/>
              <a:t>Concrete</a:t>
            </a:r>
            <a:r>
              <a:rPr lang="vi-VN" dirty="0"/>
              <a:t> </a:t>
            </a:r>
            <a:r>
              <a:rPr lang="vi-VN" dirty="0" err="1"/>
              <a:t>brick</a:t>
            </a:r>
            <a:r>
              <a:rPr lang="vi-VN" dirty="0"/>
              <a:t> </a:t>
            </a:r>
            <a:r>
              <a:rPr lang="vi-VN" dirty="0" err="1"/>
              <a:t>and</a:t>
            </a:r>
            <a:r>
              <a:rPr lang="vi-VN" dirty="0"/>
              <a:t> AAC</a:t>
            </a:r>
          </a:p>
          <a:p>
            <a:r>
              <a:rPr lang="vi-VN" dirty="0" err="1"/>
              <a:t>Energy</a:t>
            </a:r>
            <a:r>
              <a:rPr lang="vi-VN" dirty="0"/>
              <a:t> </a:t>
            </a:r>
            <a:r>
              <a:rPr lang="vi-VN" dirty="0" err="1"/>
              <a:t>consumption</a:t>
            </a:r>
            <a:r>
              <a:rPr lang="vi-VN" dirty="0"/>
              <a:t> </a:t>
            </a:r>
            <a:r>
              <a:rPr lang="vi-VN" dirty="0" err="1"/>
              <a:t>of</a:t>
            </a:r>
            <a:r>
              <a:rPr lang="vi-VN" dirty="0"/>
              <a:t> </a:t>
            </a:r>
            <a:r>
              <a:rPr lang="vi-VN" dirty="0" err="1"/>
              <a:t>concrete</a:t>
            </a:r>
            <a:r>
              <a:rPr lang="vi-VN" dirty="0"/>
              <a:t> </a:t>
            </a:r>
            <a:r>
              <a:rPr lang="vi-VN" dirty="0" err="1"/>
              <a:t>brick</a:t>
            </a:r>
            <a:r>
              <a:rPr lang="vi-VN" dirty="0"/>
              <a:t> </a:t>
            </a:r>
            <a:r>
              <a:rPr lang="vi-VN" dirty="0" err="1"/>
              <a:t>mostly</a:t>
            </a:r>
            <a:r>
              <a:rPr lang="vi-VN" dirty="0"/>
              <a:t> in the </a:t>
            </a:r>
            <a:r>
              <a:rPr lang="vi-VN" dirty="0" err="1"/>
              <a:t>form</a:t>
            </a:r>
            <a:r>
              <a:rPr lang="vi-VN" dirty="0"/>
              <a:t> </a:t>
            </a:r>
            <a:r>
              <a:rPr lang="vi-VN" dirty="0" err="1"/>
              <a:t>of</a:t>
            </a:r>
            <a:r>
              <a:rPr lang="vi-VN" dirty="0"/>
              <a:t> </a:t>
            </a:r>
            <a:r>
              <a:rPr lang="vi-VN" dirty="0" err="1"/>
              <a:t>electricity</a:t>
            </a:r>
            <a:r>
              <a:rPr lang="vi-VN" dirty="0"/>
              <a:t> </a:t>
            </a:r>
            <a:r>
              <a:rPr lang="vi-VN" dirty="0" err="1"/>
              <a:t>for</a:t>
            </a:r>
            <a:r>
              <a:rPr lang="vi-VN" dirty="0"/>
              <a:t> the </a:t>
            </a:r>
            <a:r>
              <a:rPr lang="vi-VN" dirty="0" err="1"/>
              <a:t>compressed</a:t>
            </a:r>
            <a:r>
              <a:rPr lang="vi-VN" dirty="0"/>
              <a:t> </a:t>
            </a:r>
            <a:r>
              <a:rPr lang="vi-VN" dirty="0" err="1"/>
              <a:t>machines</a:t>
            </a:r>
            <a:r>
              <a:rPr lang="vi-VN" dirty="0"/>
              <a:t> </a:t>
            </a:r>
            <a:r>
              <a:rPr lang="vi-VN" dirty="0" err="1"/>
              <a:t>and</a:t>
            </a:r>
            <a:r>
              <a:rPr lang="vi-VN" dirty="0"/>
              <a:t> </a:t>
            </a:r>
            <a:r>
              <a:rPr lang="vi-VN" dirty="0" err="1"/>
              <a:t>some</a:t>
            </a:r>
            <a:r>
              <a:rPr lang="vi-VN" dirty="0"/>
              <a:t> </a:t>
            </a:r>
            <a:r>
              <a:rPr lang="vi-VN" dirty="0" err="1"/>
              <a:t>other</a:t>
            </a:r>
            <a:r>
              <a:rPr lang="vi-VN" dirty="0"/>
              <a:t> </a:t>
            </a:r>
            <a:r>
              <a:rPr lang="vi-VN" dirty="0" err="1"/>
              <a:t>machines</a:t>
            </a:r>
            <a:r>
              <a:rPr lang="vi-VN" dirty="0"/>
              <a:t> </a:t>
            </a:r>
            <a:r>
              <a:rPr lang="vi-VN" dirty="0" err="1"/>
              <a:t>such</a:t>
            </a:r>
            <a:r>
              <a:rPr lang="vi-VN" dirty="0"/>
              <a:t> </a:t>
            </a:r>
            <a:r>
              <a:rPr lang="vi-VN" dirty="0" err="1"/>
              <a:t>as</a:t>
            </a:r>
            <a:r>
              <a:rPr lang="vi-VN" dirty="0"/>
              <a:t> </a:t>
            </a:r>
            <a:r>
              <a:rPr lang="vi-VN" dirty="0" err="1"/>
              <a:t>mixing</a:t>
            </a:r>
            <a:r>
              <a:rPr lang="vi-VN" dirty="0"/>
              <a:t> </a:t>
            </a:r>
            <a:r>
              <a:rPr lang="vi-VN" dirty="0" err="1"/>
              <a:t>machine</a:t>
            </a:r>
            <a:r>
              <a:rPr lang="vi-VN" dirty="0"/>
              <a:t>, </a:t>
            </a:r>
            <a:r>
              <a:rPr lang="vi-VN" dirty="0" err="1"/>
              <a:t>conveyor</a:t>
            </a:r>
            <a:r>
              <a:rPr lang="vi-VN" dirty="0"/>
              <a:t>. In </a:t>
            </a:r>
            <a:r>
              <a:rPr lang="vi-VN" dirty="0" err="1"/>
              <a:t>case</a:t>
            </a:r>
            <a:r>
              <a:rPr lang="vi-VN" dirty="0"/>
              <a:t> </a:t>
            </a:r>
            <a:r>
              <a:rPr lang="vi-VN" dirty="0" err="1"/>
              <a:t>of</a:t>
            </a:r>
            <a:r>
              <a:rPr lang="vi-VN" dirty="0"/>
              <a:t> </a:t>
            </a:r>
            <a:r>
              <a:rPr lang="vi-VN" dirty="0" err="1"/>
              <a:t>replacing</a:t>
            </a:r>
            <a:r>
              <a:rPr lang="vi-VN" dirty="0"/>
              <a:t> </a:t>
            </a:r>
            <a:r>
              <a:rPr lang="vi-VN" dirty="0" err="1"/>
              <a:t>fired</a:t>
            </a:r>
            <a:r>
              <a:rPr lang="vi-VN" dirty="0"/>
              <a:t> </a:t>
            </a:r>
            <a:r>
              <a:rPr lang="vi-VN" dirty="0" err="1"/>
              <a:t>brick</a:t>
            </a:r>
            <a:r>
              <a:rPr lang="vi-VN" dirty="0"/>
              <a:t>, non </a:t>
            </a:r>
            <a:r>
              <a:rPr lang="vi-VN" dirty="0" err="1"/>
              <a:t>fired</a:t>
            </a:r>
            <a:r>
              <a:rPr lang="vi-VN" dirty="0"/>
              <a:t> </a:t>
            </a:r>
            <a:r>
              <a:rPr lang="vi-VN" dirty="0" err="1"/>
              <a:t>brick</a:t>
            </a:r>
            <a:r>
              <a:rPr lang="vi-VN" dirty="0"/>
              <a:t> </a:t>
            </a:r>
            <a:r>
              <a:rPr lang="vi-VN" dirty="0" err="1"/>
              <a:t>already</a:t>
            </a:r>
            <a:r>
              <a:rPr lang="vi-VN" dirty="0"/>
              <a:t> </a:t>
            </a:r>
            <a:r>
              <a:rPr lang="vi-VN" dirty="0" err="1"/>
              <a:t>save</a:t>
            </a:r>
            <a:r>
              <a:rPr lang="vi-VN" dirty="0"/>
              <a:t> a </a:t>
            </a:r>
            <a:r>
              <a:rPr lang="vi-VN" dirty="0" err="1"/>
              <a:t>significant</a:t>
            </a:r>
            <a:r>
              <a:rPr lang="vi-VN" dirty="0"/>
              <a:t> </a:t>
            </a:r>
            <a:r>
              <a:rPr lang="vi-VN" dirty="0" err="1"/>
              <a:t>energy</a:t>
            </a:r>
            <a:r>
              <a:rPr lang="vi-VN" dirty="0"/>
              <a:t> </a:t>
            </a:r>
            <a:r>
              <a:rPr lang="vi-VN" dirty="0" err="1"/>
              <a:t>saving</a:t>
            </a:r>
            <a:r>
              <a:rPr lang="vi-VN" dirty="0"/>
              <a:t> </a:t>
            </a:r>
            <a:r>
              <a:rPr lang="vi-VN" dirty="0" err="1"/>
              <a:t>due</a:t>
            </a:r>
            <a:r>
              <a:rPr lang="vi-VN" dirty="0"/>
              <a:t> to </a:t>
            </a:r>
            <a:r>
              <a:rPr lang="vi-VN" dirty="0" err="1"/>
              <a:t>lack</a:t>
            </a:r>
            <a:r>
              <a:rPr lang="vi-VN" dirty="0"/>
              <a:t> </a:t>
            </a:r>
            <a:r>
              <a:rPr lang="vi-VN" dirty="0" err="1"/>
              <a:t>of</a:t>
            </a:r>
            <a:r>
              <a:rPr lang="vi-VN" dirty="0"/>
              <a:t> </a:t>
            </a:r>
            <a:r>
              <a:rPr lang="vi-VN" dirty="0" err="1"/>
              <a:t>firing</a:t>
            </a:r>
            <a:r>
              <a:rPr lang="vi-VN" dirty="0"/>
              <a:t> </a:t>
            </a:r>
            <a:r>
              <a:rPr lang="vi-VN" dirty="0" err="1"/>
              <a:t>process</a:t>
            </a:r>
            <a:r>
              <a:rPr lang="vi-VN" dirty="0"/>
              <a:t>. </a:t>
            </a:r>
          </a:p>
          <a:p>
            <a:r>
              <a:rPr lang="vi-VN" dirty="0" err="1"/>
              <a:t>Changing</a:t>
            </a:r>
            <a:r>
              <a:rPr lang="vi-VN" dirty="0"/>
              <a:t> </a:t>
            </a:r>
            <a:r>
              <a:rPr lang="vi-VN" dirty="0" err="1"/>
              <a:t>sharp</a:t>
            </a:r>
            <a:r>
              <a:rPr lang="vi-VN" dirty="0"/>
              <a:t> </a:t>
            </a:r>
            <a:r>
              <a:rPr lang="vi-VN" dirty="0" err="1"/>
              <a:t>of</a:t>
            </a:r>
            <a:r>
              <a:rPr lang="vi-VN" dirty="0"/>
              <a:t> the </a:t>
            </a:r>
            <a:r>
              <a:rPr lang="vi-VN" dirty="0" err="1"/>
              <a:t>concrete</a:t>
            </a:r>
            <a:r>
              <a:rPr lang="vi-VN" dirty="0"/>
              <a:t> </a:t>
            </a:r>
            <a:r>
              <a:rPr lang="vi-VN" dirty="0" err="1"/>
              <a:t>brick</a:t>
            </a:r>
            <a:r>
              <a:rPr lang="vi-VN" dirty="0"/>
              <a:t> </a:t>
            </a:r>
            <a:r>
              <a:rPr lang="vi-VN" dirty="0" err="1"/>
              <a:t>could</a:t>
            </a:r>
            <a:r>
              <a:rPr lang="vi-VN" dirty="0"/>
              <a:t> </a:t>
            </a:r>
            <a:r>
              <a:rPr lang="vi-VN" dirty="0" err="1"/>
              <a:t>also</a:t>
            </a:r>
            <a:r>
              <a:rPr lang="vi-VN" dirty="0"/>
              <a:t> </a:t>
            </a:r>
            <a:r>
              <a:rPr lang="vi-VN" dirty="0" err="1"/>
              <a:t>save</a:t>
            </a:r>
            <a:r>
              <a:rPr lang="vi-VN" dirty="0"/>
              <a:t> </a:t>
            </a:r>
            <a:r>
              <a:rPr lang="vi-VN" dirty="0" err="1"/>
              <a:t>energy</a:t>
            </a:r>
            <a:r>
              <a:rPr lang="vi-VN" dirty="0"/>
              <a:t> </a:t>
            </a:r>
            <a:r>
              <a:rPr lang="vi-VN" dirty="0" err="1"/>
              <a:t>instead</a:t>
            </a:r>
            <a:r>
              <a:rPr lang="vi-VN" dirty="0"/>
              <a:t> </a:t>
            </a:r>
            <a:r>
              <a:rPr lang="vi-VN" dirty="0" err="1"/>
              <a:t>of</a:t>
            </a:r>
            <a:r>
              <a:rPr lang="vi-VN" dirty="0"/>
              <a:t> </a:t>
            </a:r>
            <a:r>
              <a:rPr lang="vi-VN" dirty="0" err="1"/>
              <a:t>using</a:t>
            </a:r>
            <a:r>
              <a:rPr lang="vi-VN" dirty="0"/>
              <a:t> the </a:t>
            </a:r>
            <a:r>
              <a:rPr lang="vi-VN" dirty="0" err="1"/>
              <a:t>brick</a:t>
            </a:r>
            <a:r>
              <a:rPr lang="vi-VN" dirty="0"/>
              <a:t> </a:t>
            </a:r>
            <a:r>
              <a:rPr lang="vi-VN" dirty="0" err="1"/>
              <a:t>sharp</a:t>
            </a:r>
            <a:r>
              <a:rPr lang="vi-VN" dirty="0"/>
              <a:t> </a:t>
            </a:r>
            <a:r>
              <a:rPr lang="vi-VN" dirty="0" err="1"/>
              <a:t>similar</a:t>
            </a:r>
            <a:r>
              <a:rPr lang="vi-VN" dirty="0"/>
              <a:t> to the </a:t>
            </a:r>
            <a:r>
              <a:rPr lang="vi-VN" dirty="0" err="1"/>
              <a:t>fired</a:t>
            </a:r>
            <a:r>
              <a:rPr lang="vi-VN" dirty="0"/>
              <a:t> </a:t>
            </a:r>
            <a:r>
              <a:rPr lang="vi-VN" dirty="0" err="1"/>
              <a:t>brick</a:t>
            </a:r>
            <a:r>
              <a:rPr lang="vi-VN" dirty="0"/>
              <a:t>.</a:t>
            </a:r>
          </a:p>
          <a:p>
            <a:r>
              <a:rPr lang="vi-VN" dirty="0"/>
              <a:t>In </a:t>
            </a:r>
            <a:r>
              <a:rPr lang="vi-VN" dirty="0" err="1"/>
              <a:t>many</a:t>
            </a:r>
            <a:r>
              <a:rPr lang="vi-VN" dirty="0"/>
              <a:t> </a:t>
            </a:r>
            <a:r>
              <a:rPr lang="vi-VN" dirty="0" err="1"/>
              <a:t>case</a:t>
            </a:r>
            <a:r>
              <a:rPr lang="vi-VN" dirty="0"/>
              <a:t> </a:t>
            </a:r>
            <a:r>
              <a:rPr lang="vi-VN" dirty="0" err="1"/>
              <a:t>brick</a:t>
            </a:r>
            <a:r>
              <a:rPr lang="vi-VN" dirty="0"/>
              <a:t> </a:t>
            </a:r>
            <a:r>
              <a:rPr lang="vi-VN" dirty="0" err="1"/>
              <a:t>quality</a:t>
            </a:r>
            <a:r>
              <a:rPr lang="vi-VN" dirty="0"/>
              <a:t> </a:t>
            </a:r>
            <a:r>
              <a:rPr lang="vi-VN" dirty="0" err="1"/>
              <a:t>is</a:t>
            </a:r>
            <a:r>
              <a:rPr lang="vi-VN" dirty="0"/>
              <a:t> </a:t>
            </a:r>
            <a:r>
              <a:rPr lang="vi-VN" dirty="0" err="1"/>
              <a:t>low</a:t>
            </a:r>
            <a:r>
              <a:rPr lang="vi-VN" dirty="0"/>
              <a:t> </a:t>
            </a:r>
            <a:r>
              <a:rPr lang="vi-VN" dirty="0" err="1"/>
              <a:t>due</a:t>
            </a:r>
            <a:r>
              <a:rPr lang="vi-VN" dirty="0"/>
              <a:t> to </a:t>
            </a:r>
            <a:r>
              <a:rPr lang="vi-VN" dirty="0" err="1"/>
              <a:t>lack</a:t>
            </a:r>
            <a:r>
              <a:rPr lang="vi-VN" dirty="0"/>
              <a:t> </a:t>
            </a:r>
            <a:r>
              <a:rPr lang="vi-VN" dirty="0" err="1"/>
              <a:t>of</a:t>
            </a:r>
            <a:r>
              <a:rPr lang="vi-VN" dirty="0"/>
              <a:t> </a:t>
            </a:r>
            <a:r>
              <a:rPr lang="vi-VN" dirty="0" err="1"/>
              <a:t>investing</a:t>
            </a:r>
            <a:r>
              <a:rPr lang="vi-VN" dirty="0"/>
              <a:t> </a:t>
            </a:r>
            <a:r>
              <a:rPr lang="vi-VN" dirty="0" err="1"/>
              <a:t>on</a:t>
            </a:r>
            <a:r>
              <a:rPr lang="vi-VN" dirty="0"/>
              <a:t> the </a:t>
            </a:r>
            <a:r>
              <a:rPr lang="vi-VN" dirty="0" err="1"/>
              <a:t>automatic</a:t>
            </a:r>
            <a:r>
              <a:rPr lang="vi-VN" dirty="0"/>
              <a:t> </a:t>
            </a:r>
            <a:r>
              <a:rPr lang="vi-VN" dirty="0" err="1"/>
              <a:t>weighing</a:t>
            </a:r>
            <a:r>
              <a:rPr lang="vi-VN" dirty="0"/>
              <a:t> </a:t>
            </a:r>
            <a:r>
              <a:rPr lang="vi-VN" dirty="0" err="1"/>
              <a:t>scalesvà</a:t>
            </a:r>
            <a:r>
              <a:rPr lang="vi-VN" dirty="0"/>
              <a:t> </a:t>
            </a:r>
            <a:r>
              <a:rPr lang="vi-VN" dirty="0" err="1"/>
              <a:t>mixing</a:t>
            </a:r>
            <a:r>
              <a:rPr lang="vi-VN" dirty="0"/>
              <a:t> </a:t>
            </a:r>
            <a:r>
              <a:rPr lang="vi-VN" dirty="0" err="1"/>
              <a:t>machine</a:t>
            </a:r>
            <a:r>
              <a:rPr lang="vi-VN" dirty="0"/>
              <a:t> to </a:t>
            </a:r>
            <a:r>
              <a:rPr lang="vi-VN" dirty="0" err="1"/>
              <a:t>have</a:t>
            </a:r>
            <a:r>
              <a:rPr lang="vi-VN" dirty="0"/>
              <a:t> </a:t>
            </a:r>
            <a:r>
              <a:rPr lang="vi-VN" dirty="0" err="1"/>
              <a:t>homogeneus</a:t>
            </a:r>
            <a:r>
              <a:rPr lang="vi-VN" dirty="0"/>
              <a:t> </a:t>
            </a:r>
            <a:r>
              <a:rPr lang="vi-VN" dirty="0" err="1"/>
              <a:t>blending</a:t>
            </a:r>
            <a:r>
              <a:rPr lang="vi-VN" dirty="0"/>
              <a:t> </a:t>
            </a:r>
            <a:r>
              <a:rPr lang="vi-VN" dirty="0" err="1"/>
              <a:t>system</a:t>
            </a:r>
            <a:r>
              <a:rPr lang="vi-VN" dirty="0"/>
              <a:t>. </a:t>
            </a:r>
          </a:p>
          <a:p>
            <a:r>
              <a:rPr lang="vi-VN" dirty="0"/>
              <a:t>The </a:t>
            </a:r>
            <a:r>
              <a:rPr lang="vi-VN" dirty="0" err="1"/>
              <a:t>compressing</a:t>
            </a:r>
            <a:r>
              <a:rPr lang="vi-VN" dirty="0"/>
              <a:t> </a:t>
            </a:r>
            <a:r>
              <a:rPr lang="vi-VN" dirty="0" err="1"/>
              <a:t>machine</a:t>
            </a:r>
            <a:r>
              <a:rPr lang="vi-VN" dirty="0"/>
              <a:t> may </a:t>
            </a:r>
            <a:r>
              <a:rPr lang="vi-VN" dirty="0" err="1"/>
              <a:t>use</a:t>
            </a:r>
            <a:r>
              <a:rPr lang="vi-VN" dirty="0"/>
              <a:t> </a:t>
            </a:r>
            <a:r>
              <a:rPr lang="vi-VN" dirty="0" err="1"/>
              <a:t>server</a:t>
            </a:r>
            <a:r>
              <a:rPr lang="vi-VN" dirty="0"/>
              <a:t> </a:t>
            </a:r>
            <a:r>
              <a:rPr lang="vi-VN" dirty="0" err="1"/>
              <a:t>motor</a:t>
            </a:r>
            <a:r>
              <a:rPr lang="vi-VN" dirty="0"/>
              <a:t> </a:t>
            </a:r>
            <a:r>
              <a:rPr lang="vi-VN" dirty="0" err="1"/>
              <a:t>for</a:t>
            </a:r>
            <a:r>
              <a:rPr lang="vi-VN" dirty="0"/>
              <a:t> </a:t>
            </a:r>
            <a:r>
              <a:rPr lang="vi-VN" dirty="0" err="1"/>
              <a:t>more</a:t>
            </a:r>
            <a:r>
              <a:rPr lang="vi-VN" dirty="0"/>
              <a:t> </a:t>
            </a:r>
            <a:r>
              <a:rPr lang="vi-VN" dirty="0" err="1"/>
              <a:t>saving</a:t>
            </a:r>
            <a:r>
              <a:rPr lang="vi-VN" dirty="0"/>
              <a:t> </a:t>
            </a:r>
            <a:r>
              <a:rPr lang="vi-VN" dirty="0" err="1"/>
              <a:t>energy</a:t>
            </a:r>
            <a:r>
              <a:rPr lang="vi-VN" dirty="0"/>
              <a:t>. </a:t>
            </a:r>
            <a:endParaRPr lang="en-US" dirty="0"/>
          </a:p>
        </p:txBody>
      </p:sp>
    </p:spTree>
    <p:extLst>
      <p:ext uri="{BB962C8B-B14F-4D97-AF65-F5344CB8AC3E}">
        <p14:creationId xmlns:p14="http://schemas.microsoft.com/office/powerpoint/2010/main" val="6243912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401E8-D267-946E-E0D1-E53F8C4F07E0}"/>
              </a:ext>
            </a:extLst>
          </p:cNvPr>
          <p:cNvSpPr>
            <a:spLocks noGrp="1"/>
          </p:cNvSpPr>
          <p:nvPr>
            <p:ph type="title"/>
          </p:nvPr>
        </p:nvSpPr>
        <p:spPr/>
        <p:txBody>
          <a:bodyPr>
            <a:noAutofit/>
          </a:bodyPr>
          <a:lstStyle/>
          <a:p>
            <a:r>
              <a:rPr lang="vi-VN" dirty="0" err="1">
                <a:solidFill>
                  <a:schemeClr val="accent1">
                    <a:lumMod val="50000"/>
                  </a:schemeClr>
                </a:solidFill>
                <a:latin typeface="+mn-lt"/>
              </a:rPr>
              <a:t>General</a:t>
            </a:r>
            <a:r>
              <a:rPr lang="vi-VN" dirty="0">
                <a:solidFill>
                  <a:schemeClr val="accent1">
                    <a:lumMod val="50000"/>
                  </a:schemeClr>
                </a:solidFill>
                <a:latin typeface="+mn-lt"/>
              </a:rPr>
              <a:t> </a:t>
            </a:r>
            <a:r>
              <a:rPr lang="vi-VN" dirty="0" err="1">
                <a:solidFill>
                  <a:schemeClr val="accent1">
                    <a:lumMod val="50000"/>
                  </a:schemeClr>
                </a:solidFill>
                <a:latin typeface="+mn-lt"/>
              </a:rPr>
              <a:t>of</a:t>
            </a:r>
            <a:r>
              <a:rPr lang="vi-VN" dirty="0">
                <a:solidFill>
                  <a:schemeClr val="accent1">
                    <a:lumMod val="50000"/>
                  </a:schemeClr>
                </a:solidFill>
                <a:latin typeface="+mn-lt"/>
              </a:rPr>
              <a:t> non </a:t>
            </a:r>
            <a:r>
              <a:rPr lang="vi-VN" dirty="0" err="1">
                <a:solidFill>
                  <a:schemeClr val="accent1">
                    <a:lumMod val="50000"/>
                  </a:schemeClr>
                </a:solidFill>
                <a:latin typeface="+mn-lt"/>
              </a:rPr>
              <a:t>fired</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industries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18B7C11D-8D48-52F6-6961-EA13A1603924}"/>
              </a:ext>
            </a:extLst>
          </p:cNvPr>
          <p:cNvSpPr>
            <a:spLocks noGrp="1"/>
          </p:cNvSpPr>
          <p:nvPr>
            <p:ph type="body" idx="1"/>
          </p:nvPr>
        </p:nvSpPr>
        <p:spPr/>
        <p:txBody>
          <a:bodyPr/>
          <a:lstStyle/>
          <a:p>
            <a:r>
              <a:rPr lang="vi-VN" dirty="0"/>
              <a:t>AAC </a:t>
            </a:r>
            <a:r>
              <a:rPr lang="vi-VN" dirty="0" err="1"/>
              <a:t>is</a:t>
            </a:r>
            <a:r>
              <a:rPr lang="vi-VN" dirty="0"/>
              <a:t> </a:t>
            </a:r>
            <a:r>
              <a:rPr lang="vi-VN" dirty="0" err="1"/>
              <a:t>light</a:t>
            </a:r>
            <a:r>
              <a:rPr lang="vi-VN" dirty="0"/>
              <a:t> </a:t>
            </a:r>
            <a:r>
              <a:rPr lang="vi-VN" dirty="0" err="1"/>
              <a:t>construction</a:t>
            </a:r>
            <a:r>
              <a:rPr lang="vi-VN" dirty="0"/>
              <a:t> </a:t>
            </a:r>
            <a:r>
              <a:rPr lang="vi-VN" dirty="0" err="1"/>
              <a:t>materials</a:t>
            </a:r>
            <a:r>
              <a:rPr lang="vi-VN" dirty="0"/>
              <a:t> </a:t>
            </a:r>
            <a:r>
              <a:rPr lang="vi-VN" dirty="0" err="1"/>
              <a:t>which</a:t>
            </a:r>
            <a:r>
              <a:rPr lang="vi-VN" dirty="0"/>
              <a:t> can </a:t>
            </a:r>
            <a:r>
              <a:rPr lang="vi-VN" dirty="0" err="1"/>
              <a:t>have</a:t>
            </a:r>
            <a:r>
              <a:rPr lang="vi-VN" dirty="0"/>
              <a:t> a g</a:t>
            </a:r>
            <a:r>
              <a:rPr lang="en-US" dirty="0" err="1"/>
              <a:t>ood</a:t>
            </a:r>
            <a:r>
              <a:rPr lang="en-US" dirty="0"/>
              <a:t> thermal and sound insulation</a:t>
            </a:r>
            <a:r>
              <a:rPr lang="vi-VN" dirty="0"/>
              <a:t> </a:t>
            </a:r>
            <a:r>
              <a:rPr lang="vi-VN" dirty="0" err="1"/>
              <a:t>however</a:t>
            </a:r>
            <a:r>
              <a:rPr lang="vi-VN" dirty="0"/>
              <a:t>, </a:t>
            </a:r>
            <a:r>
              <a:rPr lang="en-US" dirty="0"/>
              <a:t>High water permeability requires </a:t>
            </a:r>
            <a:r>
              <a:rPr lang="vi-VN" dirty="0" err="1"/>
              <a:t>special</a:t>
            </a:r>
            <a:r>
              <a:rPr lang="vi-VN" dirty="0"/>
              <a:t> </a:t>
            </a:r>
            <a:r>
              <a:rPr lang="vi-VN" dirty="0" err="1"/>
              <a:t>way</a:t>
            </a:r>
            <a:r>
              <a:rPr lang="vi-VN" dirty="0"/>
              <a:t> </a:t>
            </a:r>
            <a:r>
              <a:rPr lang="vi-VN" dirty="0" err="1"/>
              <a:t>of</a:t>
            </a:r>
            <a:r>
              <a:rPr lang="vi-VN" dirty="0"/>
              <a:t> </a:t>
            </a:r>
            <a:r>
              <a:rPr lang="vi-VN" dirty="0" err="1"/>
              <a:t>construction</a:t>
            </a:r>
            <a:r>
              <a:rPr lang="vi-VN" dirty="0"/>
              <a:t> </a:t>
            </a:r>
            <a:r>
              <a:rPr lang="vi-VN" dirty="0" err="1"/>
              <a:t>technique</a:t>
            </a:r>
            <a:r>
              <a:rPr lang="vi-VN" dirty="0"/>
              <a:t> </a:t>
            </a:r>
            <a:r>
              <a:rPr lang="vi-VN" dirty="0" err="1"/>
              <a:t>that</a:t>
            </a:r>
            <a:r>
              <a:rPr lang="vi-VN" dirty="0"/>
              <a:t> can </a:t>
            </a:r>
            <a:r>
              <a:rPr lang="vi-VN" dirty="0" err="1"/>
              <a:t>prevent</a:t>
            </a:r>
            <a:r>
              <a:rPr lang="vi-VN" dirty="0"/>
              <a:t> the </a:t>
            </a:r>
            <a:r>
              <a:rPr lang="vi-VN" dirty="0" err="1"/>
              <a:t>water</a:t>
            </a:r>
            <a:r>
              <a:rPr lang="vi-VN" dirty="0"/>
              <a:t> </a:t>
            </a:r>
            <a:r>
              <a:rPr lang="vi-VN" dirty="0" err="1"/>
              <a:t>absorbtion</a:t>
            </a:r>
            <a:r>
              <a:rPr lang="vi-VN" dirty="0"/>
              <a:t>. </a:t>
            </a:r>
          </a:p>
          <a:p>
            <a:r>
              <a:rPr lang="vi-VN" dirty="0" err="1"/>
              <a:t>Since</a:t>
            </a:r>
            <a:r>
              <a:rPr lang="vi-VN" dirty="0"/>
              <a:t> AAC </a:t>
            </a:r>
            <a:r>
              <a:rPr lang="vi-VN" dirty="0" err="1"/>
              <a:t>is</a:t>
            </a:r>
            <a:r>
              <a:rPr lang="vi-VN" dirty="0"/>
              <a:t> </a:t>
            </a:r>
            <a:r>
              <a:rPr lang="vi-VN" dirty="0" err="1"/>
              <a:t>light</a:t>
            </a:r>
            <a:r>
              <a:rPr lang="vi-VN" dirty="0"/>
              <a:t> </a:t>
            </a:r>
            <a:r>
              <a:rPr lang="vi-VN" dirty="0" err="1"/>
              <a:t>construction</a:t>
            </a:r>
            <a:r>
              <a:rPr lang="vi-VN" dirty="0"/>
              <a:t> </a:t>
            </a:r>
            <a:r>
              <a:rPr lang="vi-VN" dirty="0" err="1"/>
              <a:t>material</a:t>
            </a:r>
            <a:r>
              <a:rPr lang="vi-VN" dirty="0"/>
              <a:t> </a:t>
            </a:r>
            <a:r>
              <a:rPr lang="vi-VN" dirty="0" err="1"/>
              <a:t>for</a:t>
            </a:r>
            <a:r>
              <a:rPr lang="vi-VN" dirty="0"/>
              <a:t> </a:t>
            </a:r>
            <a:r>
              <a:rPr lang="vi-VN" dirty="0" err="1"/>
              <a:t>that</a:t>
            </a:r>
            <a:r>
              <a:rPr lang="vi-VN" dirty="0"/>
              <a:t> </a:t>
            </a:r>
            <a:r>
              <a:rPr lang="vi-VN" dirty="0" err="1"/>
              <a:t>it</a:t>
            </a:r>
            <a:r>
              <a:rPr lang="vi-VN" dirty="0"/>
              <a:t> </a:t>
            </a:r>
            <a:r>
              <a:rPr lang="vi-VN" dirty="0" err="1"/>
              <a:t>have</a:t>
            </a:r>
            <a:r>
              <a:rPr lang="vi-VN" dirty="0"/>
              <a:t> </a:t>
            </a:r>
            <a:r>
              <a:rPr lang="vi-VN" dirty="0" err="1"/>
              <a:t>lower</a:t>
            </a:r>
            <a:r>
              <a:rPr lang="vi-VN" dirty="0"/>
              <a:t> </a:t>
            </a:r>
            <a:r>
              <a:rPr lang="vi-VN" dirty="0" err="1"/>
              <a:t>requirement</a:t>
            </a:r>
            <a:r>
              <a:rPr lang="vi-VN" dirty="0"/>
              <a:t> </a:t>
            </a:r>
            <a:r>
              <a:rPr lang="vi-VN" dirty="0" err="1"/>
              <a:t>of</a:t>
            </a:r>
            <a:r>
              <a:rPr lang="vi-VN" dirty="0"/>
              <a:t> </a:t>
            </a:r>
            <a:r>
              <a:rPr lang="vi-VN" dirty="0" err="1"/>
              <a:t>concrete</a:t>
            </a:r>
            <a:r>
              <a:rPr lang="vi-VN" dirty="0"/>
              <a:t> </a:t>
            </a:r>
            <a:r>
              <a:rPr lang="vi-VN" dirty="0" err="1"/>
              <a:t>frame</a:t>
            </a:r>
            <a:r>
              <a:rPr lang="vi-VN" dirty="0"/>
              <a:t> </a:t>
            </a:r>
            <a:r>
              <a:rPr lang="vi-VN" dirty="0" err="1"/>
              <a:t>structure</a:t>
            </a:r>
            <a:r>
              <a:rPr lang="vi-VN" dirty="0"/>
              <a:t>. </a:t>
            </a:r>
            <a:r>
              <a:rPr lang="vi-VN" dirty="0" err="1"/>
              <a:t>However</a:t>
            </a:r>
            <a:r>
              <a:rPr lang="vi-VN" dirty="0"/>
              <a:t>, the </a:t>
            </a:r>
            <a:r>
              <a:rPr lang="vi-VN" dirty="0" err="1"/>
              <a:t>designer</a:t>
            </a:r>
            <a:r>
              <a:rPr lang="vi-VN" dirty="0"/>
              <a:t> in </a:t>
            </a:r>
            <a:r>
              <a:rPr lang="vi-VN" dirty="0" err="1"/>
              <a:t>Vietnam</a:t>
            </a:r>
            <a:r>
              <a:rPr lang="vi-VN" dirty="0"/>
              <a:t> </a:t>
            </a:r>
            <a:r>
              <a:rPr lang="vi-VN" dirty="0" err="1"/>
              <a:t>still</a:t>
            </a:r>
            <a:r>
              <a:rPr lang="vi-VN" dirty="0"/>
              <a:t> </a:t>
            </a:r>
            <a:r>
              <a:rPr lang="vi-VN" dirty="0" err="1"/>
              <a:t>design</a:t>
            </a:r>
            <a:r>
              <a:rPr lang="vi-VN" dirty="0"/>
              <a:t> the </a:t>
            </a:r>
            <a:r>
              <a:rPr lang="vi-VN" dirty="0" err="1"/>
              <a:t>house</a:t>
            </a:r>
            <a:r>
              <a:rPr lang="vi-VN" dirty="0"/>
              <a:t> </a:t>
            </a:r>
            <a:r>
              <a:rPr lang="vi-VN" dirty="0" err="1"/>
              <a:t>or</a:t>
            </a:r>
            <a:r>
              <a:rPr lang="vi-VN" dirty="0"/>
              <a:t> </a:t>
            </a:r>
            <a:r>
              <a:rPr lang="vi-VN" dirty="0" err="1"/>
              <a:t>building</a:t>
            </a:r>
            <a:r>
              <a:rPr lang="vi-VN" dirty="0"/>
              <a:t> </a:t>
            </a:r>
            <a:r>
              <a:rPr lang="vi-VN" dirty="0" err="1"/>
              <a:t>with</a:t>
            </a:r>
            <a:r>
              <a:rPr lang="vi-VN" dirty="0"/>
              <a:t> </a:t>
            </a:r>
            <a:r>
              <a:rPr lang="vi-VN" dirty="0" err="1"/>
              <a:t>heavy</a:t>
            </a:r>
            <a:r>
              <a:rPr lang="vi-VN" dirty="0"/>
              <a:t> </a:t>
            </a:r>
            <a:r>
              <a:rPr lang="vi-VN" dirty="0" err="1"/>
              <a:t>concrete</a:t>
            </a:r>
            <a:r>
              <a:rPr lang="vi-VN" dirty="0"/>
              <a:t> </a:t>
            </a:r>
            <a:r>
              <a:rPr lang="vi-VN" dirty="0" err="1"/>
              <a:t>frame</a:t>
            </a:r>
            <a:r>
              <a:rPr lang="vi-VN" dirty="0"/>
              <a:t> </a:t>
            </a:r>
            <a:r>
              <a:rPr lang="vi-VN" dirty="0" err="1"/>
              <a:t>structure</a:t>
            </a:r>
            <a:r>
              <a:rPr lang="vi-VN" dirty="0"/>
              <a:t>. The </a:t>
            </a:r>
            <a:r>
              <a:rPr lang="vi-VN" dirty="0" err="1"/>
              <a:t>improvement</a:t>
            </a:r>
            <a:r>
              <a:rPr lang="vi-VN" dirty="0"/>
              <a:t> </a:t>
            </a:r>
            <a:r>
              <a:rPr lang="vi-VN" dirty="0" err="1"/>
              <a:t>of</a:t>
            </a:r>
            <a:r>
              <a:rPr lang="vi-VN" dirty="0"/>
              <a:t> </a:t>
            </a:r>
            <a:r>
              <a:rPr lang="vi-VN" dirty="0" err="1"/>
              <a:t>design</a:t>
            </a:r>
            <a:r>
              <a:rPr lang="vi-VN" dirty="0"/>
              <a:t> </a:t>
            </a:r>
            <a:r>
              <a:rPr lang="vi-VN" dirty="0" err="1"/>
              <a:t>from</a:t>
            </a:r>
            <a:r>
              <a:rPr lang="vi-VN" dirty="0"/>
              <a:t> </a:t>
            </a:r>
            <a:r>
              <a:rPr lang="vi-VN" dirty="0" err="1"/>
              <a:t>begining</a:t>
            </a:r>
            <a:r>
              <a:rPr lang="vi-VN" dirty="0"/>
              <a:t> </a:t>
            </a:r>
            <a:r>
              <a:rPr lang="vi-VN" dirty="0" err="1"/>
              <a:t>could</a:t>
            </a:r>
            <a:r>
              <a:rPr lang="vi-VN" dirty="0"/>
              <a:t> </a:t>
            </a:r>
            <a:r>
              <a:rPr lang="vi-VN" dirty="0" err="1"/>
              <a:t>save</a:t>
            </a:r>
            <a:r>
              <a:rPr lang="vi-VN" dirty="0"/>
              <a:t> </a:t>
            </a:r>
            <a:r>
              <a:rPr lang="vi-VN" dirty="0" err="1"/>
              <a:t>concrete</a:t>
            </a:r>
            <a:r>
              <a:rPr lang="vi-VN" dirty="0"/>
              <a:t> </a:t>
            </a:r>
            <a:r>
              <a:rPr lang="vi-VN" dirty="0" err="1"/>
              <a:t>frame</a:t>
            </a:r>
            <a:r>
              <a:rPr lang="vi-VN" dirty="0"/>
              <a:t> </a:t>
            </a:r>
            <a:r>
              <a:rPr lang="vi-VN" dirty="0" err="1"/>
              <a:t>materials</a:t>
            </a:r>
            <a:r>
              <a:rPr lang="vi-VN" dirty="0"/>
              <a:t> </a:t>
            </a:r>
            <a:r>
              <a:rPr lang="vi-VN" dirty="0" err="1"/>
              <a:t>of</a:t>
            </a:r>
            <a:r>
              <a:rPr lang="vi-VN" dirty="0"/>
              <a:t> </a:t>
            </a:r>
            <a:r>
              <a:rPr lang="vi-VN" dirty="0" err="1"/>
              <a:t>building</a:t>
            </a:r>
            <a:r>
              <a:rPr lang="vi-VN" dirty="0"/>
              <a:t> </a:t>
            </a:r>
            <a:r>
              <a:rPr lang="vi-VN" dirty="0" err="1"/>
              <a:t>and</a:t>
            </a:r>
            <a:r>
              <a:rPr lang="vi-VN" dirty="0"/>
              <a:t> </a:t>
            </a:r>
            <a:r>
              <a:rPr lang="vi-VN" dirty="0" err="1"/>
              <a:t>houses</a:t>
            </a:r>
            <a:r>
              <a:rPr lang="vi-VN" dirty="0"/>
              <a:t>.</a:t>
            </a:r>
          </a:p>
          <a:p>
            <a:r>
              <a:rPr lang="vi-VN" dirty="0" err="1"/>
              <a:t>Production</a:t>
            </a:r>
            <a:r>
              <a:rPr lang="vi-VN" dirty="0"/>
              <a:t> </a:t>
            </a:r>
            <a:r>
              <a:rPr lang="vi-VN" dirty="0" err="1"/>
              <a:t>of</a:t>
            </a:r>
            <a:r>
              <a:rPr lang="vi-VN" dirty="0"/>
              <a:t> AAC </a:t>
            </a:r>
            <a:r>
              <a:rPr lang="vi-VN" dirty="0" err="1"/>
              <a:t>require</a:t>
            </a:r>
            <a:r>
              <a:rPr lang="vi-VN" dirty="0"/>
              <a:t> </a:t>
            </a:r>
            <a:r>
              <a:rPr lang="vi-VN" dirty="0" err="1"/>
              <a:t>significant</a:t>
            </a:r>
            <a:r>
              <a:rPr lang="vi-VN" dirty="0"/>
              <a:t> </a:t>
            </a:r>
            <a:r>
              <a:rPr lang="vi-VN" dirty="0" err="1"/>
              <a:t>amount</a:t>
            </a:r>
            <a:r>
              <a:rPr lang="vi-VN" dirty="0"/>
              <a:t> </a:t>
            </a:r>
            <a:r>
              <a:rPr lang="vi-VN" dirty="0" err="1"/>
              <a:t>of</a:t>
            </a:r>
            <a:r>
              <a:rPr lang="vi-VN" dirty="0"/>
              <a:t> </a:t>
            </a:r>
            <a:r>
              <a:rPr lang="vi-VN" dirty="0" err="1"/>
              <a:t>steam</a:t>
            </a:r>
            <a:r>
              <a:rPr lang="vi-VN" dirty="0"/>
              <a:t> </a:t>
            </a:r>
            <a:r>
              <a:rPr lang="vi-VN" dirty="0" err="1"/>
              <a:t>at</a:t>
            </a:r>
            <a:r>
              <a:rPr lang="vi-VN" dirty="0"/>
              <a:t> </a:t>
            </a:r>
            <a:r>
              <a:rPr lang="vi-VN" dirty="0" err="1"/>
              <a:t>high</a:t>
            </a:r>
            <a:r>
              <a:rPr lang="vi-VN" dirty="0"/>
              <a:t> </a:t>
            </a:r>
            <a:r>
              <a:rPr lang="vi-VN" dirty="0" err="1"/>
              <a:t>pressure</a:t>
            </a:r>
            <a:r>
              <a:rPr lang="vi-VN" dirty="0"/>
              <a:t> </a:t>
            </a:r>
            <a:r>
              <a:rPr lang="vi-VN" dirty="0" err="1"/>
              <a:t>and</a:t>
            </a:r>
            <a:r>
              <a:rPr lang="vi-VN" dirty="0"/>
              <a:t> </a:t>
            </a:r>
            <a:r>
              <a:rPr lang="vi-VN" dirty="0" err="1"/>
              <a:t>temperature</a:t>
            </a:r>
            <a:r>
              <a:rPr lang="vi-VN" dirty="0"/>
              <a:t>. </a:t>
            </a:r>
            <a:r>
              <a:rPr lang="vi-VN" dirty="0" err="1"/>
              <a:t>However</a:t>
            </a:r>
            <a:r>
              <a:rPr lang="vi-VN" dirty="0"/>
              <a:t>, </a:t>
            </a:r>
            <a:r>
              <a:rPr lang="vi-VN" dirty="0" err="1"/>
              <a:t>many</a:t>
            </a:r>
            <a:r>
              <a:rPr lang="vi-VN" dirty="0"/>
              <a:t> </a:t>
            </a:r>
            <a:r>
              <a:rPr lang="vi-VN" dirty="0" err="1"/>
              <a:t>of</a:t>
            </a:r>
            <a:r>
              <a:rPr lang="vi-VN" dirty="0"/>
              <a:t> </a:t>
            </a:r>
            <a:r>
              <a:rPr lang="vi-VN" dirty="0" err="1"/>
              <a:t>them</a:t>
            </a:r>
            <a:r>
              <a:rPr lang="vi-VN" dirty="0"/>
              <a:t> </a:t>
            </a:r>
            <a:r>
              <a:rPr lang="vi-VN" dirty="0" err="1"/>
              <a:t>using</a:t>
            </a:r>
            <a:r>
              <a:rPr lang="vi-VN" dirty="0"/>
              <a:t> </a:t>
            </a:r>
            <a:r>
              <a:rPr lang="vi-VN" dirty="0" err="1"/>
              <a:t>steam</a:t>
            </a:r>
            <a:r>
              <a:rPr lang="vi-VN" dirty="0"/>
              <a:t> </a:t>
            </a:r>
            <a:r>
              <a:rPr lang="vi-VN" dirty="0" err="1"/>
              <a:t>system</a:t>
            </a:r>
            <a:r>
              <a:rPr lang="vi-VN" dirty="0"/>
              <a:t> </a:t>
            </a:r>
            <a:r>
              <a:rPr lang="vi-VN" dirty="0" err="1"/>
              <a:t>that</a:t>
            </a:r>
            <a:r>
              <a:rPr lang="vi-VN" dirty="0"/>
              <a:t> </a:t>
            </a:r>
            <a:r>
              <a:rPr lang="vi-VN" dirty="0" err="1"/>
              <a:t>condensate</a:t>
            </a:r>
            <a:r>
              <a:rPr lang="vi-VN" dirty="0"/>
              <a:t> </a:t>
            </a:r>
            <a:r>
              <a:rPr lang="vi-VN" dirty="0" err="1"/>
              <a:t>recovery</a:t>
            </a:r>
            <a:r>
              <a:rPr lang="vi-VN" dirty="0"/>
              <a:t> </a:t>
            </a:r>
            <a:r>
              <a:rPr lang="vi-VN" dirty="0" err="1"/>
              <a:t>at</a:t>
            </a:r>
            <a:r>
              <a:rPr lang="vi-VN" dirty="0"/>
              <a:t> </a:t>
            </a:r>
            <a:r>
              <a:rPr lang="vi-VN" dirty="0" err="1"/>
              <a:t>atmospheric</a:t>
            </a:r>
            <a:r>
              <a:rPr lang="vi-VN" dirty="0"/>
              <a:t> </a:t>
            </a:r>
            <a:r>
              <a:rPr lang="vi-VN" dirty="0" err="1"/>
              <a:t>pressure</a:t>
            </a:r>
            <a:r>
              <a:rPr lang="vi-VN" dirty="0"/>
              <a:t>. </a:t>
            </a:r>
            <a:r>
              <a:rPr lang="vi-VN" dirty="0" err="1"/>
              <a:t>By</a:t>
            </a:r>
            <a:r>
              <a:rPr lang="vi-VN" dirty="0"/>
              <a:t> </a:t>
            </a:r>
            <a:r>
              <a:rPr lang="vi-VN" dirty="0" err="1"/>
              <a:t>improving</a:t>
            </a:r>
            <a:r>
              <a:rPr lang="vi-VN" dirty="0"/>
              <a:t> </a:t>
            </a:r>
            <a:r>
              <a:rPr lang="vi-VN" dirty="0" err="1"/>
              <a:t>steam</a:t>
            </a:r>
            <a:r>
              <a:rPr lang="vi-VN" dirty="0"/>
              <a:t> </a:t>
            </a:r>
            <a:r>
              <a:rPr lang="vi-VN" dirty="0" err="1"/>
              <a:t>system</a:t>
            </a:r>
            <a:r>
              <a:rPr lang="vi-VN" dirty="0"/>
              <a:t> </a:t>
            </a:r>
            <a:r>
              <a:rPr lang="vi-VN" dirty="0" err="1"/>
              <a:t>into</a:t>
            </a:r>
            <a:r>
              <a:rPr lang="vi-VN" dirty="0"/>
              <a:t> </a:t>
            </a:r>
            <a:r>
              <a:rPr lang="vi-VN" dirty="0" err="1"/>
              <a:t>high</a:t>
            </a:r>
            <a:r>
              <a:rPr lang="vi-VN" dirty="0"/>
              <a:t> </a:t>
            </a:r>
            <a:r>
              <a:rPr lang="vi-VN" dirty="0" err="1"/>
              <a:t>pressure</a:t>
            </a:r>
            <a:r>
              <a:rPr lang="vi-VN" dirty="0"/>
              <a:t> </a:t>
            </a:r>
            <a:r>
              <a:rPr lang="vi-VN" dirty="0" err="1"/>
              <a:t>condensate</a:t>
            </a:r>
            <a:r>
              <a:rPr lang="vi-VN" dirty="0"/>
              <a:t> </a:t>
            </a:r>
            <a:r>
              <a:rPr lang="vi-VN" dirty="0" err="1"/>
              <a:t>recovery</a:t>
            </a:r>
            <a:r>
              <a:rPr lang="vi-VN" dirty="0"/>
              <a:t>, </a:t>
            </a:r>
            <a:r>
              <a:rPr lang="vi-VN" dirty="0" err="1"/>
              <a:t>significant</a:t>
            </a:r>
            <a:r>
              <a:rPr lang="vi-VN" dirty="0"/>
              <a:t> </a:t>
            </a:r>
            <a:r>
              <a:rPr lang="vi-VN" dirty="0" err="1"/>
              <a:t>energy</a:t>
            </a:r>
            <a:r>
              <a:rPr lang="vi-VN" dirty="0"/>
              <a:t> </a:t>
            </a:r>
            <a:r>
              <a:rPr lang="vi-VN" dirty="0" err="1"/>
              <a:t>could</a:t>
            </a:r>
            <a:r>
              <a:rPr lang="vi-VN" dirty="0"/>
              <a:t> be </a:t>
            </a:r>
            <a:r>
              <a:rPr lang="vi-VN" dirty="0" err="1"/>
              <a:t>saved</a:t>
            </a:r>
            <a:r>
              <a:rPr lang="vi-VN" dirty="0"/>
              <a:t> in the </a:t>
            </a:r>
            <a:r>
              <a:rPr lang="vi-VN" dirty="0" err="1"/>
              <a:t>form</a:t>
            </a:r>
            <a:r>
              <a:rPr lang="vi-VN" dirty="0"/>
              <a:t> </a:t>
            </a:r>
            <a:r>
              <a:rPr lang="vi-VN" dirty="0" err="1"/>
              <a:t>of</a:t>
            </a:r>
            <a:r>
              <a:rPr lang="vi-VN" dirty="0"/>
              <a:t> </a:t>
            </a:r>
            <a:r>
              <a:rPr lang="vi-VN" dirty="0" err="1"/>
              <a:t>steam</a:t>
            </a:r>
            <a:r>
              <a:rPr lang="vi-VN" dirty="0"/>
              <a:t>. </a:t>
            </a:r>
            <a:endParaRPr lang="en-US" dirty="0"/>
          </a:p>
        </p:txBody>
      </p:sp>
    </p:spTree>
    <p:extLst>
      <p:ext uri="{BB962C8B-B14F-4D97-AF65-F5344CB8AC3E}">
        <p14:creationId xmlns:p14="http://schemas.microsoft.com/office/powerpoint/2010/main" val="36347962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2"/>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ea typeface="+mn-ea"/>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ea typeface="+mn-ea"/>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ea typeface="+mn-ea"/>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ea typeface="+mn-ea"/>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ea typeface="+mn-ea"/>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ea typeface="+mn-ea"/>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ea typeface="+mn-ea"/>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ea typeface="+mn-ea"/>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ea typeface="+mn-ea"/>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ea typeface="+mn-ea"/>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685800">
              <a:buClr>
                <a:srgbClr val="000000"/>
              </a:buClr>
            </a:pPr>
            <a:r>
              <a:rPr lang="en-US" sz="3600" b="1">
                <a:solidFill>
                  <a:srgbClr val="87C6CC">
                    <a:lumMod val="50000"/>
                  </a:srgbClr>
                </a:solidFill>
                <a:latin typeface="Arial"/>
              </a:rPr>
              <a:t>THANK YOU!</a:t>
            </a:r>
            <a:endParaRPr lang="en-US" sz="3600" b="1" dirty="0">
              <a:solidFill>
                <a:srgbClr val="87C6CC">
                  <a:lumMod val="50000"/>
                </a:srgbClr>
              </a:solidFill>
              <a:latin typeface="Arial"/>
            </a:endParaRPr>
          </a:p>
        </p:txBody>
      </p:sp>
    </p:spTree>
    <p:extLst>
      <p:ext uri="{BB962C8B-B14F-4D97-AF65-F5344CB8AC3E}">
        <p14:creationId xmlns:p14="http://schemas.microsoft.com/office/powerpoint/2010/main" val="2191250758"/>
      </p:ext>
    </p:extLst>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5B51EA86-761F-36D4-B078-60BC02704A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ECD3B1-F79C-F05F-B25A-DB47D512AB72}"/>
              </a:ext>
            </a:extLst>
          </p:cNvPr>
          <p:cNvSpPr>
            <a:spLocks noGrp="1"/>
          </p:cNvSpPr>
          <p:nvPr>
            <p:ph type="title"/>
          </p:nvPr>
        </p:nvSpPr>
        <p:spPr>
          <a:xfrm>
            <a:off x="450478" y="417723"/>
            <a:ext cx="8219797" cy="490538"/>
          </a:xfrm>
        </p:spPr>
        <p:txBody>
          <a:bodyPr>
            <a:noAutofit/>
          </a:bodyPr>
          <a:lstStyle/>
          <a:p>
            <a:pPr algn="ctr"/>
            <a:r>
              <a:rPr lang="vi-VN" sz="2200">
                <a:solidFill>
                  <a:schemeClr val="accent1">
                    <a:lumMod val="50000"/>
                  </a:schemeClr>
                </a:solidFill>
                <a:latin typeface="+mn-lt"/>
              </a:rPr>
              <a:t>CERAMICS INDUSTRY</a:t>
            </a:r>
            <a:endParaRPr dirty="0" lang="en-US" sz="2200">
              <a:solidFill>
                <a:schemeClr val="accent1">
                  <a:lumMod val="50000"/>
                </a:schemeClr>
              </a:solidFill>
              <a:latin typeface="+mn-lt"/>
            </a:endParaRPr>
          </a:p>
        </p:txBody>
      </p:sp>
      <p:pic>
        <p:nvPicPr>
          <p:cNvPr id="8" name="Hình ảnh 7">
            <a:extLst>
              <a:ext uri="{FF2B5EF4-FFF2-40B4-BE49-F238E27FC236}">
                <a16:creationId xmlns:a16="http://schemas.microsoft.com/office/drawing/2014/main" id="{96654B8E-E7FF-88B7-7D41-473707565D1B}"/>
              </a:ext>
            </a:extLst>
          </p:cNvPr>
          <p:cNvPicPr>
            <a:picLocks noChangeAspect="1"/>
          </p:cNvPicPr>
          <p:nvPr/>
        </p:nvPicPr>
        <p:blipFill>
          <a:blip r:embed="rId2"/>
          <a:srcRect l="125" r="94"/>
          <a:stretch/>
        </p:blipFill>
        <p:spPr>
          <a:xfrm>
            <a:off x="450478" y="1063339"/>
            <a:ext cx="2281705" cy="1459388"/>
          </a:xfrm>
          <a:prstGeom prst="rect">
            <a:avLst/>
          </a:prstGeom>
        </p:spPr>
      </p:pic>
      <p:sp>
        <p:nvSpPr>
          <p:cNvPr id="10" name="Hộp Văn bản 9">
            <a:extLst>
              <a:ext uri="{FF2B5EF4-FFF2-40B4-BE49-F238E27FC236}">
                <a16:creationId xmlns:a16="http://schemas.microsoft.com/office/drawing/2014/main" id="{B3B680FE-1258-BF2F-07BD-8792CA017B27}"/>
              </a:ext>
            </a:extLst>
          </p:cNvPr>
          <p:cNvSpPr txBox="1"/>
          <p:nvPr/>
        </p:nvSpPr>
        <p:spPr>
          <a:xfrm>
            <a:off x="2860712" y="1063339"/>
            <a:ext cx="5809563" cy="3295774"/>
          </a:xfrm>
          <a:prstGeom prst="rect">
            <a:avLst/>
          </a:prstGeom>
          <a:noFill/>
        </p:spPr>
        <p:txBody>
          <a:bodyPr wrap="square">
            <a:spAutoFit/>
          </a:bodyPr>
          <a:lstStyle/>
          <a:p>
            <a:pPr algn="just">
              <a:lnSpc>
                <a:spcPct val="130000"/>
              </a:lnSpc>
            </a:pPr>
            <a:r>
              <a:rPr b="1" dirty="0" lang="en-US" sz="1800">
                <a:latin typeface="+mn-lt"/>
              </a:rPr>
              <a:t>Introduction:</a:t>
            </a:r>
          </a:p>
          <a:p>
            <a:pPr algn="just">
              <a:lnSpc>
                <a:spcPct val="130000"/>
              </a:lnSpc>
            </a:pPr>
            <a:r>
              <a:rPr dirty="0" lang="en-US" sz="1800">
                <a:latin typeface="+mn-lt"/>
              </a:rPr>
              <a:t>The Vietnamese ceramic industry has a long history, making important contributions to the country's culture and economy.</a:t>
            </a:r>
          </a:p>
          <a:p>
            <a:pPr algn="just">
              <a:lnSpc>
                <a:spcPct val="130000"/>
              </a:lnSpc>
            </a:pPr>
            <a:r>
              <a:rPr dirty="0" lang="en-US" sz="1800">
                <a:latin typeface="+mn-lt"/>
              </a:rPr>
              <a:t>The diversity of ceramic types reflects the richness of art and application.</a:t>
            </a:r>
          </a:p>
          <a:p>
            <a:pPr algn="just">
              <a:lnSpc>
                <a:spcPct val="130000"/>
              </a:lnSpc>
            </a:pPr>
            <a:r>
              <a:rPr dirty="0" lang="en-US" sz="1800">
                <a:latin typeface="+mn-lt"/>
              </a:rPr>
              <a:t>In addition to civil ceramic types, construction ceramic types and technical ceramic types are also strongly developed.</a:t>
            </a:r>
            <a:endParaRPr dirty="0" lang="vi-VN" sz="1800">
              <a:latin typeface="+mn-lt"/>
            </a:endParaRPr>
          </a:p>
        </p:txBody>
      </p:sp>
      <p:pic>
        <p:nvPicPr>
          <p:cNvPr id="5" name="Picture 4">
            <a:extLst>
              <a:ext uri="{FF2B5EF4-FFF2-40B4-BE49-F238E27FC236}">
                <a16:creationId xmlns:a16="http://schemas.microsoft.com/office/drawing/2014/main" id="{D6C99176-B0B9-F2B6-AB99-C58CF4F963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0478" y="2522727"/>
            <a:ext cx="1877358" cy="2123978"/>
          </a:xfrm>
          <a:prstGeom prst="rect">
            <a:avLst/>
          </a:prstGeom>
          <a:noFill/>
          <a:ln>
            <a:noFill/>
          </a:ln>
        </p:spPr>
      </p:pic>
    </p:spTree>
    <p:extLst>
      <p:ext uri="{BB962C8B-B14F-4D97-AF65-F5344CB8AC3E}">
        <p14:creationId xmlns:p14="http://schemas.microsoft.com/office/powerpoint/2010/main" val="3433308302"/>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431CB-155E-58D7-F814-369E6E519B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
        <p:nvSpPr>
          <p:cNvPr id="6" name="Hộp Văn bản 5">
            <a:extLst>
              <a:ext uri="{FF2B5EF4-FFF2-40B4-BE49-F238E27FC236}">
                <a16:creationId xmlns:a16="http://schemas.microsoft.com/office/drawing/2014/main" id="{B3BF5EC3-022F-FBFD-03C5-D48B1C74F38F}"/>
              </a:ext>
            </a:extLst>
          </p:cNvPr>
          <p:cNvSpPr txBox="1"/>
          <p:nvPr/>
        </p:nvSpPr>
        <p:spPr>
          <a:xfrm>
            <a:off x="385590" y="977151"/>
            <a:ext cx="8361803" cy="3704156"/>
          </a:xfrm>
          <a:prstGeom prst="rect">
            <a:avLst/>
          </a:prstGeom>
          <a:noFill/>
        </p:spPr>
        <p:txBody>
          <a:bodyPr wrap="square">
            <a:spAutoFit/>
          </a:bodyPr>
          <a:lstStyle/>
          <a:p>
            <a:pPr algn="just">
              <a:lnSpc>
                <a:spcPct val="130000"/>
              </a:lnSpc>
            </a:pPr>
            <a:r>
              <a:rPr lang="en-US" b="1">
                <a:latin typeface="+mn-lt"/>
              </a:rPr>
              <a:t>History:</a:t>
            </a:r>
          </a:p>
          <a:p>
            <a:pPr marL="285750" indent="-285750" algn="just">
              <a:lnSpc>
                <a:spcPct val="130000"/>
              </a:lnSpc>
              <a:buFont typeface="Arial" panose="020B0604020202020204" pitchFamily="34" charset="0"/>
              <a:buChar char="•"/>
            </a:pPr>
            <a:r>
              <a:rPr lang="en-US">
                <a:latin typeface="+mn-lt"/>
              </a:rPr>
              <a:t>Vietnamese ceramics appeared in the Neolithic period, developing strongly through the Ly, Tran, and Le dynasties.</a:t>
            </a:r>
          </a:p>
          <a:p>
            <a:pPr marL="285750" indent="-285750" algn="just">
              <a:lnSpc>
                <a:spcPct val="130000"/>
              </a:lnSpc>
              <a:buFont typeface="Arial" panose="020B0604020202020204" pitchFamily="34" charset="0"/>
              <a:buChar char="•"/>
            </a:pPr>
            <a:r>
              <a:rPr lang="en-US">
                <a:latin typeface="+mn-lt"/>
              </a:rPr>
              <a:t>Ly - Tran period: Forming ceramic glaze lines such as jade glaze, white glaze, brown glaze, green glaze, brown flower and blue flower glaze.</a:t>
            </a:r>
          </a:p>
          <a:p>
            <a:pPr marL="285750" indent="-285750" algn="just">
              <a:lnSpc>
                <a:spcPct val="130000"/>
              </a:lnSpc>
              <a:buFont typeface="Arial" panose="020B0604020202020204" pitchFamily="34" charset="0"/>
              <a:buChar char="•"/>
            </a:pPr>
            <a:r>
              <a:rPr lang="en-US">
                <a:latin typeface="+mn-lt"/>
              </a:rPr>
              <a:t>Modern period: Combining traditional techniques and new technology, expanding export markets.</a:t>
            </a:r>
          </a:p>
          <a:p>
            <a:pPr algn="just">
              <a:lnSpc>
                <a:spcPct val="130000"/>
              </a:lnSpc>
            </a:pPr>
            <a:r>
              <a:rPr lang="en-US" b="1">
                <a:latin typeface="+mn-lt"/>
              </a:rPr>
              <a:t>Current ceramic production situation:</a:t>
            </a:r>
          </a:p>
          <a:p>
            <a:pPr marL="285750" indent="-285750" algn="just">
              <a:lnSpc>
                <a:spcPct val="130000"/>
              </a:lnSpc>
              <a:buFont typeface="Arial" panose="020B0604020202020204" pitchFamily="34" charset="0"/>
              <a:buChar char="•"/>
            </a:pPr>
            <a:r>
              <a:rPr lang="en-US">
                <a:latin typeface="+mn-lt"/>
              </a:rPr>
              <a:t>Vietnam has about 2,000 traditional craft villages, including many famous ceramic production villages such as Bat Trang, Chu Dau, Phu Lang.</a:t>
            </a:r>
          </a:p>
          <a:p>
            <a:pPr marL="285750" indent="-285750" algn="just">
              <a:lnSpc>
                <a:spcPct val="130000"/>
              </a:lnSpc>
              <a:buFont typeface="Arial" panose="020B0604020202020204" pitchFamily="34" charset="0"/>
              <a:buChar char="•"/>
            </a:pPr>
            <a:r>
              <a:rPr lang="en-US">
                <a:latin typeface="+mn-lt"/>
              </a:rPr>
              <a:t>Vietnamese ceramic products are exported to many large markets such as the US, Japan, and the EU, with an export turnover of 711 million USD in 2022.</a:t>
            </a:r>
          </a:p>
          <a:p>
            <a:pPr marL="285750" indent="-285750" algn="just">
              <a:lnSpc>
                <a:spcPct val="130000"/>
              </a:lnSpc>
              <a:buFont typeface="Arial" panose="020B0604020202020204" pitchFamily="34" charset="0"/>
              <a:buChar char="•"/>
            </a:pPr>
            <a:r>
              <a:rPr lang="en-US">
                <a:latin typeface="+mn-lt"/>
              </a:rPr>
              <a:t>However, the largest ceramic production center in Vietnam today is Binh Duong province, with ceramic production accounting for 70% of the output of household ceramics.</a:t>
            </a:r>
            <a:endParaRPr lang="vi-VN" dirty="0">
              <a:latin typeface="+mn-lt"/>
            </a:endParaRPr>
          </a:p>
        </p:txBody>
      </p:sp>
    </p:spTree>
    <p:extLst>
      <p:ext uri="{BB962C8B-B14F-4D97-AF65-F5344CB8AC3E}">
        <p14:creationId xmlns:p14="http://schemas.microsoft.com/office/powerpoint/2010/main" val="1454715976"/>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07041-E8B7-AA25-61D6-56F2717A4939}"/>
            </a:ext>
          </a:extLst>
        </p:cNvPr>
        <p:cNvGrpSpPr/>
        <p:nvPr/>
      </p:nvGrpSpPr>
      <p:grpSpPr>
        <a:xfrm>
          <a:off x="0" y="0"/>
          <a:ext cx="0" cy="0"/>
          <a:chOff x="0" y="0"/>
          <a:chExt cx="0" cy="0"/>
        </a:xfrm>
      </p:grpSpPr>
      <p:graphicFrame>
        <p:nvGraphicFramePr>
          <p:cNvPr id="13" name="Biểu đồ 12">
            <a:extLst>
              <a:ext uri="{FF2B5EF4-FFF2-40B4-BE49-F238E27FC236}">
                <a16:creationId xmlns:a16="http://schemas.microsoft.com/office/drawing/2014/main" id="{A9AA4207-D73B-85C7-77A2-682F5B5167D7}"/>
              </a:ext>
            </a:extLst>
          </p:cNvPr>
          <p:cNvGraphicFramePr/>
          <p:nvPr/>
        </p:nvGraphicFramePr>
        <p:xfrm>
          <a:off x="1524000" y="1143000"/>
          <a:ext cx="6096000" cy="3689350"/>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
        <p:nvSpPr>
          <p:cNvPr id="6" name="Rectangle 5"/>
          <p:cNvSpPr/>
          <p:nvPr/>
        </p:nvSpPr>
        <p:spPr>
          <a:xfrm>
            <a:off x="3171825" y="4514850"/>
            <a:ext cx="1647825"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Turnover (Million USD)</a:t>
            </a:r>
          </a:p>
        </p:txBody>
      </p:sp>
      <p:sp>
        <p:nvSpPr>
          <p:cNvPr id="12" name="Rectangle 11"/>
          <p:cNvSpPr/>
          <p:nvPr/>
        </p:nvSpPr>
        <p:spPr>
          <a:xfrm>
            <a:off x="5162550" y="4514850"/>
            <a:ext cx="1095375"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Growth (%)</a:t>
            </a:r>
          </a:p>
        </p:txBody>
      </p:sp>
    </p:spTree>
    <p:extLst>
      <p:ext uri="{BB962C8B-B14F-4D97-AF65-F5344CB8AC3E}">
        <p14:creationId xmlns:p14="http://schemas.microsoft.com/office/powerpoint/2010/main" val="506964562"/>
      </p:ext>
    </p:extLst>
  </p:cSld>
  <p:clrMapOvr>
    <a:masterClrMapping/>
  </p:clrMapOvr>
  <p:transition advClick="0"/>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CC0E7C07-68D0-C1DC-E7D9-B6255120BCD2}"/>
            </a:ext>
          </a:extLst>
        </p:cNvPr>
        <p:cNvGrpSpPr/>
        <p:nvPr/>
      </p:nvGrpSpPr>
      <p:grpSpPr>
        <a:xfrm>
          <a:off x="0" y="0"/>
          <a:ext cx="0" cy="0"/>
          <a:chOff x="0" y="0"/>
          <a:chExt cx="0" cy="0"/>
        </a:xfrm>
      </p:grpSpPr>
      <p:pic>
        <p:nvPicPr>
          <p:cNvPr id="8" name="Hình ảnh 7">
            <a:extLst>
              <a:ext uri="{FF2B5EF4-FFF2-40B4-BE49-F238E27FC236}">
                <a16:creationId xmlns:a16="http://schemas.microsoft.com/office/drawing/2014/main" id="{65724479-E8D0-7366-AF8A-A3B4B76577F6}"/>
              </a:ext>
            </a:extLst>
          </p:cNvPr>
          <p:cNvPicPr>
            <a:picLocks noChangeAspect="1"/>
          </p:cNvPicPr>
          <p:nvPr/>
        </p:nvPicPr>
        <p:blipFill>
          <a:blip r:embed="rId2"/>
          <a:srcRect b="233" l="140" r="178" t="93"/>
          <a:stretch/>
        </p:blipFill>
        <p:spPr>
          <a:xfrm>
            <a:off x="381887" y="1499372"/>
            <a:ext cx="1578139" cy="1290323"/>
          </a:xfrm>
          <a:prstGeom prst="rect">
            <a:avLst/>
          </a:prstGeom>
        </p:spPr>
      </p:pic>
      <p:pic>
        <p:nvPicPr>
          <p:cNvPr id="9" name="Hình ảnh 8">
            <a:extLst>
              <a:ext uri="{FF2B5EF4-FFF2-40B4-BE49-F238E27FC236}">
                <a16:creationId xmlns:a16="http://schemas.microsoft.com/office/drawing/2014/main" id="{4C3A566E-11C3-98DF-FD6C-5DF4A0BC428D}"/>
              </a:ext>
            </a:extLst>
          </p:cNvPr>
          <p:cNvPicPr>
            <a:picLocks noChangeAspect="1"/>
          </p:cNvPicPr>
          <p:nvPr/>
        </p:nvPicPr>
        <p:blipFill>
          <a:blip r:embed="rId3"/>
          <a:srcRect b="10" l="214" r="28" t="91"/>
          <a:stretch/>
        </p:blipFill>
        <p:spPr>
          <a:xfrm>
            <a:off x="3654252" y="1448167"/>
            <a:ext cx="1429376" cy="1392731"/>
          </a:xfrm>
          <a:prstGeom prst="rect">
            <a:avLst/>
          </a:prstGeom>
        </p:spPr>
      </p:pic>
      <p:pic>
        <p:nvPicPr>
          <p:cNvPr id="10" name="Hình ảnh 9">
            <a:extLst>
              <a:ext uri="{FF2B5EF4-FFF2-40B4-BE49-F238E27FC236}">
                <a16:creationId xmlns:a16="http://schemas.microsoft.com/office/drawing/2014/main" id="{24759256-7CDA-124D-F466-C43D8286022B}"/>
              </a:ext>
            </a:extLst>
          </p:cNvPr>
          <p:cNvPicPr>
            <a:picLocks noChangeAspect="1"/>
          </p:cNvPicPr>
          <p:nvPr/>
        </p:nvPicPr>
        <p:blipFill>
          <a:blip r:embed="rId4"/>
          <a:srcRect l="248" r="150"/>
          <a:stretch/>
        </p:blipFill>
        <p:spPr>
          <a:xfrm>
            <a:off x="2318782" y="1368253"/>
            <a:ext cx="990626" cy="1554020"/>
          </a:xfrm>
          <a:prstGeom prst="rect">
            <a:avLst/>
          </a:prstGeom>
        </p:spPr>
      </p:pic>
      <p:pic>
        <p:nvPicPr>
          <p:cNvPr id="11" name="Hình ảnh 10">
            <a:extLst>
              <a:ext uri="{FF2B5EF4-FFF2-40B4-BE49-F238E27FC236}">
                <a16:creationId xmlns:a16="http://schemas.microsoft.com/office/drawing/2014/main" id="{CDC42B25-E5F2-0BB9-717D-A14DB0FFD01C}"/>
              </a:ext>
            </a:extLst>
          </p:cNvPr>
          <p:cNvPicPr>
            <a:picLocks noChangeAspect="1"/>
          </p:cNvPicPr>
          <p:nvPr/>
        </p:nvPicPr>
        <p:blipFill>
          <a:blip r:embed="rId5"/>
          <a:srcRect l="156" t="176"/>
          <a:stretch/>
        </p:blipFill>
        <p:spPr>
          <a:xfrm>
            <a:off x="5219646" y="1448167"/>
            <a:ext cx="1221716" cy="1261512"/>
          </a:xfrm>
          <a:prstGeom prst="rect">
            <a:avLst/>
          </a:prstGeom>
        </p:spPr>
      </p:pic>
      <p:sp>
        <p:nvSpPr>
          <p:cNvPr id="13" name="Hộp Văn bản 12">
            <a:extLst>
              <a:ext uri="{FF2B5EF4-FFF2-40B4-BE49-F238E27FC236}">
                <a16:creationId xmlns:a16="http://schemas.microsoft.com/office/drawing/2014/main" id="{8ABBEBB9-E5A1-613E-6253-71C7F357B0B3}"/>
              </a:ext>
            </a:extLst>
          </p:cNvPr>
          <p:cNvSpPr txBox="1"/>
          <p:nvPr/>
        </p:nvSpPr>
        <p:spPr>
          <a:xfrm>
            <a:off x="254882" y="2788614"/>
            <a:ext cx="1635912" cy="584775"/>
          </a:xfrm>
          <a:prstGeom prst="rect">
            <a:avLst/>
          </a:prstGeom>
          <a:noFill/>
        </p:spPr>
        <p:txBody>
          <a:bodyPr wrap="square">
            <a:spAutoFit/>
          </a:bodyPr>
          <a:lstStyle/>
          <a:p>
            <a:pPr algn="ctr"/>
            <a:r>
              <a:rPr dirty="0" lang="en-US" sz="1600">
                <a:latin typeface="+mn-lt"/>
              </a:rPr>
              <a:t>Household ceramics</a:t>
            </a:r>
          </a:p>
        </p:txBody>
      </p:sp>
      <p:sp>
        <p:nvSpPr>
          <p:cNvPr id="15" name="Hộp Văn bản 14">
            <a:extLst>
              <a:ext uri="{FF2B5EF4-FFF2-40B4-BE49-F238E27FC236}">
                <a16:creationId xmlns:a16="http://schemas.microsoft.com/office/drawing/2014/main" id="{D4DFB9B9-47D5-65AC-C8C4-C5AC055FBE42}"/>
              </a:ext>
            </a:extLst>
          </p:cNvPr>
          <p:cNvSpPr txBox="1"/>
          <p:nvPr/>
        </p:nvSpPr>
        <p:spPr>
          <a:xfrm>
            <a:off x="2022021" y="2883657"/>
            <a:ext cx="1496786" cy="584775"/>
          </a:xfrm>
          <a:prstGeom prst="rect">
            <a:avLst/>
          </a:prstGeom>
          <a:noFill/>
        </p:spPr>
        <p:txBody>
          <a:bodyPr wrap="square">
            <a:spAutoFit/>
          </a:bodyPr>
          <a:lstStyle/>
          <a:p>
            <a:pPr algn="ctr"/>
            <a:r>
              <a:rPr dirty="0" err="1" lang="vi-VN" sz="1600">
                <a:latin typeface="+mn-lt"/>
              </a:rPr>
              <a:t>Decorative</a:t>
            </a:r>
            <a:r>
              <a:rPr dirty="0" lang="vi-VN" sz="1600">
                <a:latin typeface="+mn-lt"/>
              </a:rPr>
              <a:t> </a:t>
            </a:r>
            <a:r>
              <a:rPr dirty="0" err="1" lang="vi-VN" sz="1600">
                <a:latin typeface="+mn-lt"/>
              </a:rPr>
              <a:t>ceramics</a:t>
            </a:r>
            <a:endParaRPr dirty="0" lang="en-US" sz="1600">
              <a:latin typeface="+mn-lt"/>
            </a:endParaRPr>
          </a:p>
        </p:txBody>
      </p:sp>
      <p:sp>
        <p:nvSpPr>
          <p:cNvPr id="17" name="Hộp Văn bản 16">
            <a:extLst>
              <a:ext uri="{FF2B5EF4-FFF2-40B4-BE49-F238E27FC236}">
                <a16:creationId xmlns:a16="http://schemas.microsoft.com/office/drawing/2014/main" id="{B898D09D-7BBA-E69E-9C18-CF805DBEFB71}"/>
              </a:ext>
            </a:extLst>
          </p:cNvPr>
          <p:cNvSpPr txBox="1"/>
          <p:nvPr/>
        </p:nvSpPr>
        <p:spPr>
          <a:xfrm>
            <a:off x="4997366" y="2709679"/>
            <a:ext cx="1844717" cy="584775"/>
          </a:xfrm>
          <a:prstGeom prst="rect">
            <a:avLst/>
          </a:prstGeom>
          <a:noFill/>
        </p:spPr>
        <p:txBody>
          <a:bodyPr wrap="square">
            <a:spAutoFit/>
          </a:bodyPr>
          <a:lstStyle/>
          <a:p>
            <a:pPr algn="ctr"/>
            <a:r>
              <a:rPr dirty="0" err="1" lang="vi-VN" sz="1600">
                <a:latin typeface="+mn-lt"/>
              </a:rPr>
              <a:t>Construction</a:t>
            </a:r>
            <a:r>
              <a:rPr dirty="0" lang="vi-VN" sz="1600">
                <a:latin typeface="+mn-lt"/>
              </a:rPr>
              <a:t> </a:t>
            </a:r>
            <a:r>
              <a:rPr dirty="0" err="1" lang="vi-VN" sz="1600">
                <a:latin typeface="+mn-lt"/>
              </a:rPr>
              <a:t>ceramics</a:t>
            </a:r>
            <a:endParaRPr dirty="0" lang="en-US" sz="1600">
              <a:latin typeface="+mn-lt"/>
            </a:endParaRPr>
          </a:p>
        </p:txBody>
      </p:sp>
      <p:sp>
        <p:nvSpPr>
          <p:cNvPr id="19" name="Hộp Văn bản 18">
            <a:extLst>
              <a:ext uri="{FF2B5EF4-FFF2-40B4-BE49-F238E27FC236}">
                <a16:creationId xmlns:a16="http://schemas.microsoft.com/office/drawing/2014/main" id="{793795C8-AFDC-7E72-0AA3-4E14CA68A82E}"/>
              </a:ext>
            </a:extLst>
          </p:cNvPr>
          <p:cNvSpPr txBox="1"/>
          <p:nvPr/>
        </p:nvSpPr>
        <p:spPr>
          <a:xfrm>
            <a:off x="3799485" y="2885163"/>
            <a:ext cx="1618823" cy="338554"/>
          </a:xfrm>
          <a:prstGeom prst="rect">
            <a:avLst/>
          </a:prstGeom>
          <a:noFill/>
        </p:spPr>
        <p:txBody>
          <a:bodyPr wrap="square">
            <a:spAutoFit/>
          </a:bodyPr>
          <a:lstStyle/>
          <a:p>
            <a:r>
              <a:rPr dirty="0" err="1" lang="vi-VN" sz="1600">
                <a:latin typeface="+mn-lt"/>
              </a:rPr>
              <a:t>Art</a:t>
            </a:r>
            <a:r>
              <a:rPr dirty="0" lang="vi-VN" sz="1600">
                <a:latin typeface="+mn-lt"/>
              </a:rPr>
              <a:t> </a:t>
            </a:r>
            <a:r>
              <a:rPr dirty="0" err="1" lang="vi-VN" sz="1600">
                <a:latin typeface="+mn-lt"/>
              </a:rPr>
              <a:t>ceramics</a:t>
            </a:r>
            <a:endParaRPr dirty="0" lang="en-US" sz="1600">
              <a:latin typeface="+mn-lt"/>
            </a:endParaRPr>
          </a:p>
        </p:txBody>
      </p:sp>
      <p:sp>
        <p:nvSpPr>
          <p:cNvPr id="21" name="Hộp Văn bản 20">
            <a:extLst>
              <a:ext uri="{FF2B5EF4-FFF2-40B4-BE49-F238E27FC236}">
                <a16:creationId xmlns:a16="http://schemas.microsoft.com/office/drawing/2014/main" id="{25C91DC3-9D58-E903-027A-10AAB367783D}"/>
              </a:ext>
            </a:extLst>
          </p:cNvPr>
          <p:cNvSpPr txBox="1"/>
          <p:nvPr/>
        </p:nvSpPr>
        <p:spPr>
          <a:xfrm>
            <a:off x="457200" y="1034539"/>
            <a:ext cx="4626428" cy="400110"/>
          </a:xfrm>
          <a:prstGeom prst="rect">
            <a:avLst/>
          </a:prstGeom>
          <a:noFill/>
        </p:spPr>
        <p:txBody>
          <a:bodyPr wrap="square">
            <a:spAutoFit/>
          </a:bodyPr>
          <a:lstStyle/>
          <a:p>
            <a:r>
              <a:rPr b="1" lang="en-US" sz="2000">
                <a:latin typeface="+mn-lt"/>
              </a:rPr>
              <a:t>Types of Vietnamese ceramic</a:t>
            </a:r>
            <a:endParaRPr b="1" dirty="0" lang="en-US" sz="2000">
              <a:latin typeface="+mn-lt"/>
            </a:endParaRPr>
          </a:p>
        </p:txBody>
      </p:sp>
      <p:sp>
        <p:nvSpPr>
          <p:cNvPr id="16"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dirty="0" lang="en-US" sz="2200">
              <a:solidFill>
                <a:schemeClr val="accent1">
                  <a:lumMod val="50000"/>
                </a:schemeClr>
              </a:solidFill>
              <a:latin typeface="+mn-lt"/>
            </a:endParaRPr>
          </a:p>
        </p:txBody>
      </p:sp>
      <p:pic>
        <p:nvPicPr>
          <p:cNvPr descr="Sứ vệ sinh là gì?" id="2050" name="Picture 2">
            <a:extLst>
              <a:ext uri="{FF2B5EF4-FFF2-40B4-BE49-F238E27FC236}">
                <a16:creationId xmlns:a16="http://schemas.microsoft.com/office/drawing/2014/main" id="{FEFC3BB4-4257-56DF-AAD7-D90B75ADA39F}"/>
              </a:ext>
            </a:extLst>
          </p:cNvPr>
          <p:cNvPicPr>
            <a:picLocks noChangeArrowheads="1"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42083" y="1499372"/>
            <a:ext cx="1963667" cy="1227292"/>
          </a:xfrm>
          <a:prstGeom prst="rect">
            <a:avLst/>
          </a:prstGeom>
          <a:noFill/>
          <a:extLst>
            <a:ext uri="{909E8E84-426E-40DD-AFC4-6F175D3DCCD1}">
              <a14:hiddenFill xmlns:a14="http://schemas.microsoft.com/office/drawing/2010/main">
                <a:solidFill>
                  <a:srgbClr val="FFFFFF"/>
                </a:solidFill>
              </a14:hiddenFill>
            </a:ext>
          </a:extLst>
        </p:spPr>
      </p:pic>
      <p:sp>
        <p:nvSpPr>
          <p:cNvPr id="2" name="Hộp Văn bản 16">
            <a:extLst>
              <a:ext uri="{FF2B5EF4-FFF2-40B4-BE49-F238E27FC236}">
                <a16:creationId xmlns:a16="http://schemas.microsoft.com/office/drawing/2014/main" id="{66059A57-3B05-7822-E072-C015A979AB49}"/>
              </a:ext>
            </a:extLst>
          </p:cNvPr>
          <p:cNvSpPr txBox="1"/>
          <p:nvPr/>
        </p:nvSpPr>
        <p:spPr>
          <a:xfrm>
            <a:off x="6961033" y="2793322"/>
            <a:ext cx="1844717" cy="338554"/>
          </a:xfrm>
          <a:prstGeom prst="rect">
            <a:avLst/>
          </a:prstGeom>
          <a:noFill/>
        </p:spPr>
        <p:txBody>
          <a:bodyPr wrap="square">
            <a:spAutoFit/>
          </a:bodyPr>
          <a:lstStyle/>
          <a:p>
            <a:pPr algn="ctr"/>
            <a:r>
              <a:rPr dirty="0" err="1" lang="vi-VN" sz="1600">
                <a:latin typeface="+mn-lt"/>
              </a:rPr>
              <a:t>Sanitary</a:t>
            </a:r>
            <a:r>
              <a:rPr dirty="0" lang="vi-VN" sz="1600">
                <a:latin typeface="+mn-lt"/>
              </a:rPr>
              <a:t> </a:t>
            </a:r>
            <a:r>
              <a:rPr dirty="0" err="1" lang="vi-VN" sz="1600">
                <a:latin typeface="+mn-lt"/>
              </a:rPr>
              <a:t>ware</a:t>
            </a:r>
            <a:endParaRPr dirty="0" lang="en-US" sz="1600">
              <a:latin typeface="+mn-lt"/>
            </a:endParaRPr>
          </a:p>
        </p:txBody>
      </p:sp>
      <p:sp>
        <p:nvSpPr>
          <p:cNvPr descr="cách điện đường dây trên cao" id="3" name="AutoShape 4">
            <a:extLst>
              <a:ext uri="{FF2B5EF4-FFF2-40B4-BE49-F238E27FC236}">
                <a16:creationId xmlns:a16="http://schemas.microsoft.com/office/drawing/2014/main" id="{4BF51A17-2D87-857C-4B20-E83D2259F53E}"/>
              </a:ext>
            </a:extLst>
          </p:cNvPr>
          <p:cNvSpPr>
            <a:spLocks noChangeArrowheads="1" noChangeAspect="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nchor="t" anchorCtr="0" bIns="45720" compatLnSpc="1" lIns="91440" numCol="1" rIns="91440" tIns="45720" vert="horz" wrap="square">
            <a:prstTxWarp prst="textNoShape">
              <a:avLst/>
            </a:prstTxWarp>
          </a:bodyPr>
          <a:lstStyle/>
          <a:p>
            <a:endParaRPr lang="en-US"/>
          </a:p>
        </p:txBody>
      </p:sp>
      <p:pic>
        <p:nvPicPr>
          <p:cNvPr id="7" name="Picture 6">
            <a:extLst>
              <a:ext uri="{FF2B5EF4-FFF2-40B4-BE49-F238E27FC236}">
                <a16:creationId xmlns:a16="http://schemas.microsoft.com/office/drawing/2014/main" id="{FE88F9EA-65CF-54D6-019D-2E6BE48E128D}"/>
              </a:ext>
            </a:extLst>
          </p:cNvPr>
          <p:cNvPicPr>
            <a:picLocks noChangeAspect="1"/>
          </p:cNvPicPr>
          <p:nvPr/>
        </p:nvPicPr>
        <p:blipFill>
          <a:blip r:embed="rId7"/>
          <a:stretch>
            <a:fillRect/>
          </a:stretch>
        </p:blipFill>
        <p:spPr>
          <a:xfrm>
            <a:off x="2176017" y="3487537"/>
            <a:ext cx="1276155" cy="1249257"/>
          </a:xfrm>
          <a:prstGeom prst="rect">
            <a:avLst/>
          </a:prstGeom>
        </p:spPr>
      </p:pic>
      <p:sp>
        <p:nvSpPr>
          <p:cNvPr id="12" name="Hộp Văn bản 18">
            <a:extLst>
              <a:ext uri="{FF2B5EF4-FFF2-40B4-BE49-F238E27FC236}">
                <a16:creationId xmlns:a16="http://schemas.microsoft.com/office/drawing/2014/main" id="{753DDE6E-8558-4375-67FD-9A54EEBAE130}"/>
              </a:ext>
            </a:extLst>
          </p:cNvPr>
          <p:cNvSpPr txBox="1"/>
          <p:nvPr/>
        </p:nvSpPr>
        <p:spPr>
          <a:xfrm>
            <a:off x="2759317" y="4711664"/>
            <a:ext cx="2174362" cy="338554"/>
          </a:xfrm>
          <a:prstGeom prst="rect">
            <a:avLst/>
          </a:prstGeom>
          <a:noFill/>
        </p:spPr>
        <p:txBody>
          <a:bodyPr wrap="square">
            <a:spAutoFit/>
          </a:bodyPr>
          <a:lstStyle/>
          <a:p>
            <a:r>
              <a:rPr dirty="0" err="1" lang="vi-VN" sz="1600">
                <a:latin typeface="+mn-lt"/>
              </a:rPr>
              <a:t>Technical</a:t>
            </a:r>
            <a:r>
              <a:rPr dirty="0" lang="vi-VN" sz="1600">
                <a:latin typeface="+mn-lt"/>
              </a:rPr>
              <a:t> </a:t>
            </a:r>
            <a:r>
              <a:rPr dirty="0" err="1" lang="vi-VN" sz="1600">
                <a:latin typeface="+mn-lt"/>
              </a:rPr>
              <a:t>ceramics</a:t>
            </a:r>
            <a:endParaRPr dirty="0" lang="en-US" sz="1600">
              <a:latin typeface="+mn-lt"/>
            </a:endParaRPr>
          </a:p>
        </p:txBody>
      </p:sp>
      <p:pic>
        <p:nvPicPr>
          <p:cNvPr id="5" name="Picture 4">
            <a:extLst>
              <a:ext uri="{FF2B5EF4-FFF2-40B4-BE49-F238E27FC236}">
                <a16:creationId xmlns:a16="http://schemas.microsoft.com/office/drawing/2014/main" id="{FBD3FD1B-77F8-C0A6-3622-08020CF8BABD}"/>
              </a:ext>
            </a:extLst>
          </p:cNvPr>
          <p:cNvPicPr>
            <a:picLocks noChangeAspect="1"/>
          </p:cNvPicPr>
          <p:nvPr/>
        </p:nvPicPr>
        <p:blipFill>
          <a:blip r:embed="rId8"/>
          <a:stretch>
            <a:fillRect/>
          </a:stretch>
        </p:blipFill>
        <p:spPr>
          <a:xfrm>
            <a:off x="3927315" y="3493155"/>
            <a:ext cx="1363161" cy="1218509"/>
          </a:xfrm>
          <a:prstGeom prst="rect">
            <a:avLst/>
          </a:prstGeom>
        </p:spPr>
      </p:pic>
    </p:spTree>
    <p:extLst>
      <p:ext uri="{BB962C8B-B14F-4D97-AF65-F5344CB8AC3E}">
        <p14:creationId xmlns:p14="http://schemas.microsoft.com/office/powerpoint/2010/main" val="2947343529"/>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E2083-D95F-EA1E-7E1E-3C2846A3805C}"/>
            </a:ext>
          </a:extLst>
        </p:cNvPr>
        <p:cNvGrpSpPr/>
        <p:nvPr/>
      </p:nvGrpSpPr>
      <p:grpSpPr>
        <a:xfrm>
          <a:off x="0" y="0"/>
          <a:ext cx="0" cy="0"/>
          <a:chOff x="0" y="0"/>
          <a:chExt cx="0" cy="0"/>
        </a:xfrm>
      </p:grpSpPr>
      <p:sp>
        <p:nvSpPr>
          <p:cNvPr id="7" name="Hộp Văn bản 6">
            <a:extLst>
              <a:ext uri="{FF2B5EF4-FFF2-40B4-BE49-F238E27FC236}">
                <a16:creationId xmlns:a16="http://schemas.microsoft.com/office/drawing/2014/main" id="{DF9E2C9E-0670-A3C3-0142-1D204F40AD7C}"/>
              </a:ext>
            </a:extLst>
          </p:cNvPr>
          <p:cNvSpPr txBox="1"/>
          <p:nvPr/>
        </p:nvSpPr>
        <p:spPr>
          <a:xfrm>
            <a:off x="493486" y="1017726"/>
            <a:ext cx="8157027" cy="3170099"/>
          </a:xfrm>
          <a:prstGeom prst="rect">
            <a:avLst/>
          </a:prstGeom>
          <a:noFill/>
        </p:spPr>
        <p:txBody>
          <a:bodyPr wrap="square">
            <a:spAutoFit/>
          </a:bodyPr>
          <a:lstStyle/>
          <a:p>
            <a:pPr algn="just"/>
            <a:r>
              <a:rPr lang="en-US" sz="1600" b="1" dirty="0"/>
              <a:t>Stages in the ceramic production process</a:t>
            </a:r>
          </a:p>
          <a:p>
            <a:pPr algn="just"/>
            <a:r>
              <a:rPr lang="vi-VN" i="1" dirty="0" err="1"/>
              <a:t>Introduce</a:t>
            </a:r>
            <a:r>
              <a:rPr lang="vi-VN" i="1" dirty="0"/>
              <a:t>:</a:t>
            </a:r>
            <a:endParaRPr lang="en-US" i="1" dirty="0"/>
          </a:p>
          <a:p>
            <a:pPr algn="just"/>
            <a:r>
              <a:rPr lang="en-US" i="1" dirty="0"/>
              <a:t>• Ceramic is a traditional handicraft product, produced through many meticulous stages.</a:t>
            </a:r>
          </a:p>
          <a:p>
            <a:pPr algn="just"/>
            <a:r>
              <a:rPr lang="en-US" i="1" dirty="0"/>
              <a:t>• The ceramic production process combines traditional techniques and modern improvements, with the ingenuity of the craftsman.</a:t>
            </a:r>
            <a:endParaRPr lang="vi-VN" dirty="0"/>
          </a:p>
          <a:p>
            <a:pPr algn="just"/>
            <a:r>
              <a:rPr lang="en-US" sz="1600" b="1" dirty="0"/>
              <a:t>The ceramic production process includes 7 main stages:</a:t>
            </a:r>
            <a:endParaRPr lang="vi-VN" sz="1600" b="1" dirty="0"/>
          </a:p>
          <a:p>
            <a:pPr marL="1440000" algn="just"/>
            <a:r>
              <a:rPr lang="en-US" sz="1600" dirty="0"/>
              <a:t>1. Raw material extraction and processing.</a:t>
            </a:r>
          </a:p>
          <a:p>
            <a:pPr marL="1440000" algn="just"/>
            <a:r>
              <a:rPr lang="en-US" sz="1600" dirty="0"/>
              <a:t>2. Product shaping.</a:t>
            </a:r>
          </a:p>
          <a:p>
            <a:pPr marL="1440000" algn="just"/>
            <a:r>
              <a:rPr lang="en-US" sz="1600" dirty="0"/>
              <a:t>3. Drying.</a:t>
            </a:r>
          </a:p>
          <a:p>
            <a:pPr marL="1440000" algn="just"/>
            <a:r>
              <a:rPr lang="en-US" sz="1600" dirty="0"/>
              <a:t>4. Decoration and glazing.</a:t>
            </a:r>
          </a:p>
          <a:p>
            <a:pPr marL="1440000" algn="just"/>
            <a:r>
              <a:rPr lang="en-US" sz="1600" dirty="0"/>
              <a:t>5. Initial firing.</a:t>
            </a:r>
          </a:p>
          <a:p>
            <a:pPr marL="1440000" algn="just"/>
            <a:r>
              <a:rPr lang="en-US" sz="1600" dirty="0"/>
              <a:t>6. Product finishing.</a:t>
            </a:r>
          </a:p>
          <a:p>
            <a:pPr marL="1440000" algn="just"/>
            <a:r>
              <a:rPr lang="en-US" sz="1600" dirty="0"/>
              <a:t>7. Inspection and packaging.</a:t>
            </a:r>
            <a:endParaRPr lang="vi-VN" sz="1600" dirty="0"/>
          </a:p>
        </p:txBody>
      </p:sp>
      <p:sp>
        <p:nvSpPr>
          <p:cNvPr id="8"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3901160331"/>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4C8C4-0117-2718-97F3-9107EBE5DED7}"/>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1EDAD9CC-447B-D50B-2F91-E3D6A63DDF3F}"/>
              </a:ext>
            </a:extLst>
          </p:cNvPr>
          <p:cNvSpPr txBox="1"/>
          <p:nvPr/>
        </p:nvSpPr>
        <p:spPr>
          <a:xfrm>
            <a:off x="431799" y="1137710"/>
            <a:ext cx="8490858" cy="2769989"/>
          </a:xfrm>
          <a:prstGeom prst="rect">
            <a:avLst/>
          </a:prstGeom>
          <a:noFill/>
        </p:spPr>
        <p:txBody>
          <a:bodyPr wrap="square">
            <a:spAutoFit/>
          </a:bodyPr>
          <a:lstStyle/>
          <a:p>
            <a:pPr>
              <a:spcBef>
                <a:spcPts val="600"/>
              </a:spcBef>
              <a:spcAft>
                <a:spcPts val="600"/>
              </a:spcAft>
              <a:buNone/>
            </a:pPr>
            <a:r>
              <a:rPr lang="en-US" sz="1600" b="1" u="sng" dirty="0">
                <a:latin typeface="+mn-lt"/>
                <a:ea typeface="Aptos" panose="020B0004020202020204" pitchFamily="34" charset="0"/>
                <a:cs typeface="Times New Roman" panose="02020603050405020304" pitchFamily="18" charset="0"/>
              </a:rPr>
              <a:t>Step 1 - Raw material exploitation and processing</a:t>
            </a:r>
            <a:endParaRPr lang="vi-VN" sz="16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latin typeface="+mn-lt"/>
                <a:ea typeface="Aptos" panose="020B0004020202020204" pitchFamily="34" charset="0"/>
                <a:cs typeface="Times New Roman" panose="02020603050405020304" pitchFamily="18" charset="0"/>
              </a:rPr>
              <a:t>Raw materials: </a:t>
            </a:r>
            <a:r>
              <a:rPr lang="en-US" sz="1600" dirty="0">
                <a:latin typeface="+mn-lt"/>
                <a:ea typeface="Aptos" panose="020B0004020202020204" pitchFamily="34" charset="0"/>
                <a:cs typeface="Times New Roman" panose="02020603050405020304" pitchFamily="18" charset="0"/>
              </a:rPr>
              <a:t>Clay, kaolin, quartz, feldspar.</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latin typeface="+mn-lt"/>
                <a:ea typeface="Aptos" panose="020B0004020202020204" pitchFamily="34" charset="0"/>
                <a:cs typeface="Times New Roman" panose="02020603050405020304" pitchFamily="18" charset="0"/>
              </a:rPr>
              <a:t>E</a:t>
            </a:r>
            <a:r>
              <a:rPr lang="vi-VN" sz="1600" b="1" dirty="0" err="1">
                <a:latin typeface="+mn-lt"/>
                <a:ea typeface="Aptos" panose="020B0004020202020204" pitchFamily="34" charset="0"/>
                <a:cs typeface="Times New Roman" panose="02020603050405020304" pitchFamily="18" charset="0"/>
              </a:rPr>
              <a:t>xploit</a:t>
            </a:r>
            <a:r>
              <a:rPr lang="vi-VN"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Choose the right type of clay, free of </a:t>
            </a:r>
            <a:r>
              <a:rPr lang="vi-VN" sz="1600" dirty="0" err="1">
                <a:latin typeface="+mn-lt"/>
                <a:ea typeface="Aptos" panose="020B0004020202020204" pitchFamily="34" charset="0"/>
                <a:cs typeface="Times New Roman" panose="02020603050405020304" pitchFamily="18" charset="0"/>
              </a:rPr>
              <a:t>impurities</a:t>
            </a:r>
            <a:r>
              <a:rPr lang="vi-VN" sz="1600"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Let the soil "incubate" to increase plasticity.</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Processing</a:t>
            </a:r>
            <a:r>
              <a:rPr lang="vi-VN"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Grind the raw </a:t>
            </a:r>
            <a:r>
              <a:rPr lang="vi-VN" sz="1600" dirty="0" err="1">
                <a:latin typeface="+mn-lt"/>
                <a:ea typeface="Aptos" panose="020B0004020202020204" pitchFamily="34" charset="0"/>
                <a:cs typeface="Times New Roman" panose="02020603050405020304" pitchFamily="18" charset="0"/>
              </a:rPr>
              <a:t>materials</a:t>
            </a:r>
            <a:r>
              <a:rPr lang="vi-VN" sz="1600"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Mix the soil with water and additives to create a homogeneous mixture.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Various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machineries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could</a:t>
            </a:r>
            <a:r>
              <a:rPr lang="vi-VN" sz="1600" dirty="0">
                <a:latin typeface="+mn-lt"/>
                <a:ea typeface="Aptos" panose="020B0004020202020204" pitchFamily="34" charset="0"/>
                <a:cs typeface="Times New Roman" panose="02020603050405020304" pitchFamily="18" charset="0"/>
              </a:rPr>
              <a:t> be </a:t>
            </a:r>
            <a:r>
              <a:rPr lang="vi-VN" sz="1600" dirty="0" err="1">
                <a:latin typeface="+mn-lt"/>
                <a:ea typeface="Aptos" panose="020B0004020202020204" pitchFamily="34" charset="0"/>
                <a:cs typeface="Times New Roman" panose="02020603050405020304" pitchFamily="18" charset="0"/>
              </a:rPr>
              <a:t>used</a:t>
            </a:r>
            <a:r>
              <a:rPr lang="vi-VN" sz="1600" dirty="0">
                <a:latin typeface="+mn-lt"/>
                <a:ea typeface="Aptos" panose="020B0004020202020204" pitchFamily="34" charset="0"/>
                <a:cs typeface="Times New Roman" panose="02020603050405020304" pitchFamily="18" charset="0"/>
              </a:rPr>
              <a:t> in the </a:t>
            </a:r>
            <a:r>
              <a:rPr lang="vi-VN" sz="1600" dirty="0" err="1">
                <a:latin typeface="+mn-lt"/>
                <a:ea typeface="Aptos" panose="020B0004020202020204" pitchFamily="34" charset="0"/>
                <a:cs typeface="Times New Roman" panose="02020603050405020304" pitchFamily="18" charset="0"/>
              </a:rPr>
              <a:t>processing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depending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on</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capacity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and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types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products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including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Grinding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machine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sieving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machine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mixing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machine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spray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dryer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etc</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where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spray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drier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could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consume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large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amount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Heat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energy</a:t>
            </a:r>
            <a:r>
              <a:rPr lang="vi-VN" sz="1600" dirty="0">
                <a:latin typeface="+mn-lt"/>
                <a:ea typeface="Aptos" panose="020B0004020202020204" pitchFamily="34" charset="0"/>
                <a:cs typeface="Times New Roman" panose="02020603050405020304" pitchFamily="18" charset="0"/>
              </a:rPr>
              <a:t>.</a:t>
            </a: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4018205446"/>
      </p:ext>
    </p:extLst>
  </p:cSld>
  <p:clrMapOvr>
    <a:masterClrMapping/>
  </p:clrMapOvr>
  <p:transition advClick="0"/>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14503</TotalTime>
  <Words>3552</Words>
  <Application>Microsoft Macintosh PowerPoint</Application>
  <PresentationFormat>On-screen Show (16:9)</PresentationFormat>
  <Paragraphs>248</Paragraphs>
  <Slides>37</Slides>
  <Notes>2</Notes>
  <HiddenSlides>0</HiddenSlides>
  <MMClips>0</MMClips>
  <ScaleCrop>false</ScaleCrop>
  <HeadingPairs>
    <vt:vector size="8" baseType="variant">
      <vt:variant>
        <vt:lpstr>Fonts Used</vt:lpstr>
      </vt:variant>
      <vt:variant>
        <vt:i4>9</vt:i4>
      </vt:variant>
      <vt:variant>
        <vt:lpstr>Theme</vt:lpstr>
      </vt:variant>
      <vt:variant>
        <vt:i4>4</vt:i4>
      </vt:variant>
      <vt:variant>
        <vt:lpstr>Embedded OLE Servers</vt:lpstr>
      </vt:variant>
      <vt:variant>
        <vt:i4>1</vt:i4>
      </vt:variant>
      <vt:variant>
        <vt:lpstr>Slide Titles</vt:lpstr>
      </vt:variant>
      <vt:variant>
        <vt:i4>37</vt:i4>
      </vt:variant>
    </vt:vector>
  </HeadingPairs>
  <TitlesOfParts>
    <vt:vector size="51" baseType="lpstr">
      <vt:lpstr>Wingdings</vt:lpstr>
      <vt:lpstr>Roboto</vt:lpstr>
      <vt:lpstr>Fira Sans Extra Condensed</vt:lpstr>
      <vt:lpstr>Poppins</vt:lpstr>
      <vt:lpstr>Old Standard TT</vt:lpstr>
      <vt:lpstr>Courier New</vt:lpstr>
      <vt:lpstr>Symbol</vt:lpstr>
      <vt:lpstr>Arial</vt:lpstr>
      <vt:lpstr>Calibri</vt:lpstr>
      <vt:lpstr>Terra</vt:lpstr>
      <vt:lpstr>Energy Saving Infographics by Slidesgo</vt:lpstr>
      <vt:lpstr>1_Energy Saving Infographics by Slidesgo</vt:lpstr>
      <vt:lpstr>2_Energy Saving Infographics by Slidesgo</vt:lpstr>
      <vt:lpstr>Bitmap Image</vt:lpstr>
      <vt:lpstr>TRAINING PROGRAMME  FOR INDUSTRIAL ENTERPRISEs</vt:lpstr>
      <vt:lpstr>Content</vt:lpstr>
      <vt:lpstr>PowerPoint Presentation</vt:lpstr>
      <vt:lpstr>CERAMICS INDUSTRY</vt:lpstr>
      <vt:lpstr>CERAMICS INDUSTRY</vt:lpstr>
      <vt:lpstr>CERAMICS INDUSTRY</vt:lpstr>
      <vt:lpstr>CERAMICS INDUSTRY</vt:lpstr>
      <vt:lpstr>CERAMICS INDUSTRY</vt:lpstr>
      <vt:lpstr>CERAMICS INDUSTRY</vt:lpstr>
      <vt:lpstr>CERAMICS INDUSTRY</vt:lpstr>
      <vt:lpstr>CERAMICS INDUSTRY</vt:lpstr>
      <vt:lpstr>CERAMICS INDUSTRY</vt:lpstr>
      <vt:lpstr>CERAMICS INDUSTRY</vt:lpstr>
      <vt:lpstr>CERAMICS INDUSTRY</vt:lpstr>
      <vt:lpstr>CERAMICS INDUSTRY</vt:lpstr>
      <vt:lpstr>Folk and fine arts Ceramic production process</vt:lpstr>
      <vt:lpstr>GRANITE/PORCELAIN TILE PRODUCTION TECHNOLOGY</vt:lpstr>
      <vt:lpstr>SANITARY CERAMIC PRODUCTION PROCESS</vt:lpstr>
      <vt:lpstr>HIGH QUANTITIES FACTORY FOR CERAMIC PROCESSING</vt:lpstr>
      <vt:lpstr>TYPES OF KILNS FOR CERAMIC PRODUCTS</vt:lpstr>
      <vt:lpstr>BRICK PRODUCTION PROCESS USING TUNNEL KILN</vt:lpstr>
      <vt:lpstr>BRICK PRODUCTION PROCESS USING TUNNEL KILN</vt:lpstr>
      <vt:lpstr>SOME BASIC EQUIPMENT IN BRICK PRODUCTION LINE</vt:lpstr>
      <vt:lpstr>PRODUCT DRYING PROBLEM</vt:lpstr>
      <vt:lpstr>TYPES OF KILNS FOR CONSTRUCTION BRICK PRODUCTS</vt:lpstr>
      <vt:lpstr>GENERAL ON THE PRODUCTION PROCESS OF BRICK/CERAMIC FROM CLAY</vt:lpstr>
      <vt:lpstr>BRICK PRODUCTION TECHNOLOGY</vt:lpstr>
      <vt:lpstr>ENERGY USED IN THE BRICK AND CERAMIC INDUSTRY</vt:lpstr>
      <vt:lpstr>Concrete brick production process</vt:lpstr>
      <vt:lpstr>The production process of concrete bricks</vt:lpstr>
      <vt:lpstr>AAC production process</vt:lpstr>
      <vt:lpstr>AAC production process</vt:lpstr>
      <vt:lpstr>AAC production process</vt:lpstr>
      <vt:lpstr>AAC production process</vt:lpstr>
      <vt:lpstr>General of non fired brick industries</vt:lpstr>
      <vt:lpstr>General of non fired brick industries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PHONG THỦY</dc:creator>
  <cp:lastModifiedBy>823417-Nguyễn Mạnh Hùng</cp:lastModifiedBy>
  <cp:revision>82</cp:revision>
  <dcterms:modified xsi:type="dcterms:W3CDTF">2025-08-15T03:43:26Z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1819766</vt:lpwstr>
  </property>
  <property fmtid="{D5CDD505-2E9C-101B-9397-08002B2CF9AE}" name="NXPowerLiteSettings" pid="3">
    <vt:lpwstr>F7000400038000</vt:lpwstr>
  </property>
  <property fmtid="{D5CDD505-2E9C-101B-9397-08002B2CF9AE}" name="NXPowerLiteVersion" pid="4">
    <vt:lpwstr>S11.0.1</vt:lpwstr>
  </property>
</Properties>
</file>